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35"/>
  </p:notesMasterIdLst>
  <p:handoutMasterIdLst>
    <p:handoutMasterId r:id="rId36"/>
  </p:handoutMasterIdLst>
  <p:sldIdLst>
    <p:sldId id="304" r:id="rId2"/>
    <p:sldId id="322" r:id="rId3"/>
    <p:sldId id="323" r:id="rId4"/>
    <p:sldId id="310" r:id="rId5"/>
    <p:sldId id="306" r:id="rId6"/>
    <p:sldId id="324" r:id="rId7"/>
    <p:sldId id="331" r:id="rId8"/>
    <p:sldId id="325" r:id="rId9"/>
    <p:sldId id="312" r:id="rId10"/>
    <p:sldId id="321" r:id="rId11"/>
    <p:sldId id="317" r:id="rId12"/>
    <p:sldId id="319" r:id="rId13"/>
    <p:sldId id="318" r:id="rId14"/>
    <p:sldId id="316" r:id="rId15"/>
    <p:sldId id="315" r:id="rId16"/>
    <p:sldId id="314" r:id="rId17"/>
    <p:sldId id="327" r:id="rId18"/>
    <p:sldId id="341" r:id="rId19"/>
    <p:sldId id="337" r:id="rId20"/>
    <p:sldId id="328" r:id="rId21"/>
    <p:sldId id="330" r:id="rId22"/>
    <p:sldId id="308" r:id="rId23"/>
    <p:sldId id="326" r:id="rId24"/>
    <p:sldId id="342" r:id="rId25"/>
    <p:sldId id="338" r:id="rId26"/>
    <p:sldId id="343" r:id="rId27"/>
    <p:sldId id="339" r:id="rId28"/>
    <p:sldId id="340" r:id="rId29"/>
    <p:sldId id="332" r:id="rId30"/>
    <p:sldId id="336" r:id="rId31"/>
    <p:sldId id="335" r:id="rId32"/>
    <p:sldId id="334" r:id="rId33"/>
    <p:sldId id="333" r:id="rId34"/>
  </p:sldIdLst>
  <p:sldSz cx="7620000" cy="5715000"/>
  <p:notesSz cx="6858000" cy="9144000"/>
  <p:defaultTextStyle>
    <a:defPPr>
      <a:defRPr lang="en-US"/>
    </a:defPPr>
    <a:lvl1pPr marL="0" algn="l" defTabSz="713196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1pPr>
    <a:lvl2pPr marL="356598" algn="l" defTabSz="713196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2pPr>
    <a:lvl3pPr marL="713196" algn="l" defTabSz="713196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3pPr>
    <a:lvl4pPr marL="1069795" algn="l" defTabSz="713196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4pPr>
    <a:lvl5pPr marL="1426393" algn="l" defTabSz="713196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5pPr>
    <a:lvl6pPr marL="1782991" algn="l" defTabSz="713196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6pPr>
    <a:lvl7pPr marL="2139589" algn="l" defTabSz="713196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7pPr>
    <a:lvl8pPr marL="2496187" algn="l" defTabSz="713196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8pPr>
    <a:lvl9pPr marL="2852786" algn="l" defTabSz="713196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oqman samani" initials="" lastIdx="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399AD"/>
    <a:srgbClr val="029AA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4142" autoAdjust="0"/>
  </p:normalViewPr>
  <p:slideViewPr>
    <p:cSldViewPr snapToGrid="0">
      <p:cViewPr varScale="1">
        <p:scale>
          <a:sx n="82" d="100"/>
          <a:sy n="82" d="100"/>
        </p:scale>
        <p:origin x="1896" y="7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83" d="100"/>
          <a:sy n="83" d="100"/>
        </p:scale>
        <p:origin x="3852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468313" y="243069"/>
            <a:ext cx="5903912" cy="458788"/>
          </a:xfrm>
          <a:prstGeom prst="rect">
            <a:avLst/>
          </a:prstGeom>
        </p:spPr>
        <p:txBody>
          <a:bodyPr vert="horz" lIns="0" tIns="0" rIns="0" bIns="0" rtlCol="0"/>
          <a:lstStyle>
            <a:lvl1pPr algn="l">
              <a:defRPr sz="1200"/>
            </a:lvl1pPr>
          </a:lstStyle>
          <a:p>
            <a:r>
              <a:rPr lang="en-US" b="1"/>
              <a:t>Titel der Präsentation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5483506" y="8777812"/>
            <a:ext cx="64800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1200"/>
            </a:lvl1pPr>
          </a:lstStyle>
          <a:p>
            <a:pPr algn="l"/>
            <a:fld id="{37B46594-2E43-417E-A563-D771364CF01B}" type="datetime1">
              <a:rPr lang="de-DE" sz="800" smtClean="0"/>
              <a:t>08.07.2024</a:t>
            </a:fld>
            <a:endParaRPr lang="en-US" sz="80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468313" y="8777813"/>
            <a:ext cx="450000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1200"/>
            </a:lvl1pPr>
          </a:lstStyle>
          <a:p>
            <a:r>
              <a:rPr lang="en-US" sz="800"/>
              <a:t>Universität Stuttgart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6270195" y="8777813"/>
            <a:ext cx="36000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1200"/>
            </a:lvl1pPr>
          </a:lstStyle>
          <a:p>
            <a:pPr algn="l"/>
            <a:fld id="{EE9A79A6-2547-4C8F-B0ED-316280A1A122}" type="slidenum">
              <a:rPr lang="en-US" sz="800" smtClean="0"/>
              <a:pPr algn="l"/>
              <a:t>‹#›</a:t>
            </a:fld>
            <a:endParaRPr lang="en-US" sz="800"/>
          </a:p>
        </p:txBody>
      </p:sp>
    </p:spTree>
    <p:extLst>
      <p:ext uri="{BB962C8B-B14F-4D97-AF65-F5344CB8AC3E}">
        <p14:creationId xmlns:p14="http://schemas.microsoft.com/office/powerpoint/2010/main" val="2561533372"/>
      </p:ext>
    </p:extLst>
  </p:cSld>
  <p:clrMap bg1="lt1" tx1="dk1" bg2="lt2" tx2="dk2" accent1="accent1" accent2="accent2" accent3="accent3" accent4="accent4" accent5="accent5" accent6="accent6" hlink="hlink" folHlink="folHlink"/>
  <p:hf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95" userDrawn="1">
          <p15:clr>
            <a:srgbClr val="F26B43"/>
          </p15:clr>
        </p15:guide>
        <p15:guide id="3" pos="4014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468000" y="244800"/>
            <a:ext cx="5904000" cy="458788"/>
          </a:xfrm>
          <a:prstGeom prst="rect">
            <a:avLst/>
          </a:prstGeom>
        </p:spPr>
        <p:txBody>
          <a:bodyPr vert="horz" lIns="0" tIns="0" rIns="0" bIns="0" rtlCol="0"/>
          <a:lstStyle>
            <a:lvl1pPr algn="l">
              <a:defRPr sz="1200" b="1"/>
            </a:lvl1pPr>
          </a:lstStyle>
          <a:p>
            <a:r>
              <a:rPr lang="en-US" dirty="0" err="1"/>
              <a:t>Titel</a:t>
            </a:r>
            <a:r>
              <a:rPr lang="en-US" dirty="0"/>
              <a:t> der </a:t>
            </a:r>
            <a:r>
              <a:rPr lang="en-US" dirty="0" err="1"/>
              <a:t>Präsentation</a:t>
            </a:r>
            <a:endParaRPr lang="en-US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5482800" y="8776800"/>
            <a:ext cx="64800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800"/>
            </a:lvl1pPr>
          </a:lstStyle>
          <a:p>
            <a:fld id="{740FB47B-A48D-4723-99A5-6AADD101537E}" type="datetime1">
              <a:rPr lang="de-DE" smtClean="0"/>
              <a:t>08.07.2024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468313" y="1009650"/>
            <a:ext cx="4114800" cy="308610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468313" y="4400550"/>
            <a:ext cx="5903912" cy="3600450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468000" y="8776800"/>
            <a:ext cx="450000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800"/>
            </a:lvl1pPr>
          </a:lstStyle>
          <a:p>
            <a:r>
              <a:rPr lang="en-US" dirty="0" err="1"/>
              <a:t>Universität</a:t>
            </a:r>
            <a:r>
              <a:rPr lang="en-US" dirty="0"/>
              <a:t> Stuttgart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6271200" y="8776800"/>
            <a:ext cx="36000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800"/>
            </a:lvl1pPr>
          </a:lstStyle>
          <a:p>
            <a:fld id="{05DD1DF0-DD4E-4B0C-B0FD-D16D9D2A975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98570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180966" indent="-180966" algn="l" defTabSz="713196" rtl="0" eaLnBrk="1" latinLnBrk="0" hangingPunct="1">
      <a:lnSpc>
        <a:spcPct val="120000"/>
      </a:lnSpc>
      <a:buClr>
        <a:schemeClr val="accent1"/>
      </a:buClr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1pPr>
    <a:lvl2pPr marL="358757" indent="-177791" algn="l" defTabSz="713196" rtl="0" eaLnBrk="1" latinLnBrk="0" hangingPunct="1">
      <a:lnSpc>
        <a:spcPct val="120000"/>
      </a:lnSpc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2pPr>
    <a:lvl3pPr marL="538136" indent="-179379" algn="l" defTabSz="713196" rtl="0" eaLnBrk="1" latinLnBrk="0" hangingPunct="1">
      <a:lnSpc>
        <a:spcPct val="120000"/>
      </a:lnSpc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3pPr>
    <a:lvl4pPr marL="719102" indent="-180966" algn="l" defTabSz="713196" rtl="0" eaLnBrk="1" latinLnBrk="0" hangingPunct="1">
      <a:lnSpc>
        <a:spcPct val="120000"/>
      </a:lnSpc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4pPr>
    <a:lvl5pPr marL="896893" indent="-177791" algn="l" defTabSz="713196" rtl="0" eaLnBrk="1" latinLnBrk="0" hangingPunct="1">
      <a:lnSpc>
        <a:spcPct val="120000"/>
      </a:lnSpc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5pPr>
    <a:lvl6pPr marL="1782991" algn="l" defTabSz="713196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6pPr>
    <a:lvl7pPr marL="2139589" algn="l" defTabSz="713196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7pPr>
    <a:lvl8pPr marL="2496187" algn="l" defTabSz="713196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8pPr>
    <a:lvl9pPr marL="2852786" algn="l" defTabSz="713196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95" userDrawn="1">
          <p15:clr>
            <a:srgbClr val="F26B43"/>
          </p15:clr>
        </p15:guide>
        <p15:guide id="3" pos="4014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80966" indent="-180966"/>
            <a:r>
              <a:rPr lang="en-US" dirty="0"/>
              <a:t>Welcome everyone to my presentation. </a:t>
            </a:r>
          </a:p>
          <a:p>
            <a:pPr marL="180966" indent="-180966"/>
            <a:endParaRPr lang="en-US" dirty="0"/>
          </a:p>
          <a:p>
            <a:pPr marL="180966" indent="-180966"/>
            <a:r>
              <a:rPr lang="en-US" dirty="0"/>
              <a:t>Today, I will talk about our project titled </a:t>
            </a:r>
            <a:r>
              <a:rPr lang="en-US" b="1" dirty="0"/>
              <a:t>“Leveraging Genetic Algorithms to Predict Initial Conditions for Optimal Spatial Patterns in 2D Reaction-Diffusion Systems.”</a:t>
            </a:r>
          </a:p>
          <a:p>
            <a:pPr marL="180966" indent="-180966"/>
            <a:endParaRPr lang="en-US" b="1" dirty="0"/>
          </a:p>
          <a:p>
            <a:pPr marL="180966" indent="-180966"/>
            <a:r>
              <a:rPr lang="en-US" dirty="0"/>
              <a:t>This project is a collaborative effort by our team to explore and optimize patterns in complex systems using genetic algorithms.</a:t>
            </a:r>
          </a:p>
          <a:p>
            <a:pPr marL="180966" indent="-180966"/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40FB47B-A48D-4723-99A5-6AADD101537E}" type="datetime1">
              <a:rPr lang="de-DE" smtClean="0"/>
              <a:t>08.07.2024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9875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first step in our algorithm is population initialization. This involves creating a collection of potential solutions to the problem, known as the population.</a:t>
            </a:r>
          </a:p>
          <a:p>
            <a:endParaRPr lang="en-US" dirty="0"/>
          </a:p>
          <a:p>
            <a:r>
              <a:rPr lang="en-US" dirty="0"/>
              <a:t> Each solution, or chromosome in the population, is a list of randomly generated binary strings. These strings represent the initial concentrations of species and the parameters in the system. </a:t>
            </a:r>
          </a:p>
          <a:p>
            <a:endParaRPr lang="en-US" dirty="0"/>
          </a:p>
          <a:p>
            <a:r>
              <a:rPr lang="en-US" dirty="0"/>
              <a:t>So, the initialized population is a nested list, with each inner list being a chromosome consisting of sub-chromosomes or binary strings.</a:t>
            </a:r>
          </a:p>
          <a:p>
            <a:endParaRPr lang="en-US" dirty="0"/>
          </a:p>
          <a:p>
            <a:r>
              <a:rPr lang="en-US" dirty="0"/>
              <a:t> Each of these chromosomes represents a potential solution to the problem.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40FB47B-A48D-4723-99A5-6AADD101537E}" type="datetime1">
              <a:rPr lang="de-DE" smtClean="0"/>
              <a:t>08.07.2024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6484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After initializing the population, the next step in the algorithm is to simulate the system with each chromosome in the population. </a:t>
            </a:r>
          </a:p>
          <a:p>
            <a:endParaRPr lang="en-US" dirty="0"/>
          </a:p>
          <a:p>
            <a:r>
              <a:rPr lang="en-US" dirty="0"/>
              <a:t>First of all, each chromosome  is converted from binary strings into real number matrices, representing species and parameter matrices.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These matrices are then used to simulate the system. </a:t>
            </a:r>
          </a:p>
          <a:p>
            <a:endParaRPr lang="en-US" dirty="0"/>
          </a:p>
          <a:p>
            <a:r>
              <a:rPr lang="en-US" dirty="0"/>
              <a:t>The simulation results are stored in a list, and for further processing, these results are converted back into binary representation.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40FB47B-A48D-4723-99A5-6AADD101537E}" type="datetime1">
              <a:rPr lang="de-DE" smtClean="0"/>
              <a:t>08.07.2024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0557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80966" indent="-180966"/>
            <a:r>
              <a:rPr lang="en-US" dirty="0"/>
              <a:t>Next, the algorithm evaluates the simulation results.</a:t>
            </a:r>
          </a:p>
          <a:p>
            <a:pPr marL="180966" indent="-180966"/>
            <a:endParaRPr lang="en-US" dirty="0"/>
          </a:p>
          <a:p>
            <a:pPr marL="180966" indent="-180966"/>
            <a:r>
              <a:rPr lang="en-US" dirty="0"/>
              <a:t>Each simulation result is compared bit by bit to the target solution. </a:t>
            </a:r>
          </a:p>
          <a:p>
            <a:pPr marL="180966" indent="-180966"/>
            <a:endParaRPr lang="en-US" dirty="0"/>
          </a:p>
          <a:p>
            <a:pPr marL="180966" indent="-180966"/>
            <a:r>
              <a:rPr lang="en-US" dirty="0"/>
              <a:t>This way, the algorithm calculate a fitness score for each chromosome.</a:t>
            </a:r>
          </a:p>
          <a:p>
            <a:pPr marL="180966" indent="-180966"/>
            <a:endParaRPr lang="en-US" dirty="0"/>
          </a:p>
          <a:p>
            <a:pPr marL="180966" indent="-180966"/>
            <a:r>
              <a:rPr lang="en-US" dirty="0"/>
              <a:t>The goal of the algorithm is to maximize the fitness of each chromosome, bringing it closer to the target solution.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40FB47B-A48D-4723-99A5-6AADD101537E}" type="datetime1">
              <a:rPr lang="de-DE" smtClean="0"/>
              <a:t>08.07.2024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62716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the next block, the algorithm selects the best chromosomes in the population based on their fitness.</a:t>
            </a:r>
          </a:p>
          <a:p>
            <a:endParaRPr lang="en-US" dirty="0"/>
          </a:p>
          <a:p>
            <a:r>
              <a:rPr lang="en-US" dirty="0"/>
              <a:t> Here we use the </a:t>
            </a:r>
            <a:r>
              <a:rPr lang="en-US" b="1" dirty="0"/>
              <a:t>Roulette-Wheel Selection </a:t>
            </a:r>
            <a:r>
              <a:rPr lang="en-US" dirty="0"/>
              <a:t>method, which gives chromosomes with higher fitness a better chance of being selected.</a:t>
            </a:r>
          </a:p>
          <a:p>
            <a:endParaRPr lang="en-US" dirty="0"/>
          </a:p>
          <a:p>
            <a:r>
              <a:rPr lang="en-US" dirty="0"/>
              <a:t>This step ensures that the best solutions are more likely to be represented in the next generation. it selects N chromosomes (n is equal to the population size) to form the pool for the next generation.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40FB47B-A48D-4723-99A5-6AADD101537E}" type="datetime1">
              <a:rPr lang="de-DE" smtClean="0"/>
              <a:t>08.07.2024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8791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the next block of the algorithm, the selected pool of chromosomes, now referred to as parents, undergoes the crossover process.</a:t>
            </a:r>
          </a:p>
          <a:p>
            <a:endParaRPr lang="en-US" dirty="0"/>
          </a:p>
          <a:p>
            <a:r>
              <a:rPr lang="en-US" dirty="0"/>
              <a:t>In this step, the algorithm randomly pairs two parents from the population pool and exchanges information between their corresponding sub-chromosomes.</a:t>
            </a:r>
          </a:p>
          <a:p>
            <a:endParaRPr lang="en-US" dirty="0"/>
          </a:p>
          <a:p>
            <a:r>
              <a:rPr lang="en-US" dirty="0"/>
              <a:t>This exchanges are based on the crossover probabilities.</a:t>
            </a:r>
          </a:p>
          <a:p>
            <a:endParaRPr lang="en-US" dirty="0"/>
          </a:p>
          <a:p>
            <a:r>
              <a:rPr lang="en-US" dirty="0"/>
              <a:t> The result is a new population pool where each chromosome is now an offspring, inheriting traits from both parents.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40FB47B-A48D-4723-99A5-6AADD101537E}" type="datetime1">
              <a:rPr lang="de-DE" smtClean="0"/>
              <a:t>08.07.2024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75810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80966" indent="-180966"/>
            <a:r>
              <a:rPr lang="en-US" dirty="0"/>
              <a:t>In the next part of the algorithm, each offspring chromosome undergoes mutation. </a:t>
            </a:r>
          </a:p>
          <a:p>
            <a:pPr marL="180966" indent="-180966"/>
            <a:endParaRPr lang="en-US" dirty="0"/>
          </a:p>
          <a:p>
            <a:pPr marL="180966" indent="-180966"/>
            <a:r>
              <a:rPr lang="en-US" dirty="0"/>
              <a:t>In this process, each bit in the sub-chromosomes of each chromosome has a chance to be flipped, meaning a 0 becomes a 1 and a 1 becomes a 0. </a:t>
            </a:r>
          </a:p>
          <a:p>
            <a:pPr marL="180966" indent="-180966"/>
            <a:endParaRPr lang="en-US" dirty="0"/>
          </a:p>
          <a:p>
            <a:pPr marL="180966" indent="-180966"/>
            <a:r>
              <a:rPr lang="en-US" dirty="0"/>
              <a:t>This happens with a specific mutation rate defined for each sub-chromosome.</a:t>
            </a:r>
          </a:p>
          <a:p>
            <a:pPr marL="180966" indent="-180966"/>
            <a:endParaRPr lang="en-US" dirty="0"/>
          </a:p>
          <a:p>
            <a:pPr marL="180966" indent="-180966"/>
            <a:endParaRPr lang="en-US" dirty="0"/>
          </a:p>
          <a:p>
            <a:pPr marL="180966" indent="-180966"/>
            <a:r>
              <a:rPr lang="en-US" dirty="0"/>
              <a:t>This step introduces random changes to enhance genetic diversity and prevent the algorithm from getting stuck in local minima.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40FB47B-A48D-4723-99A5-6AADD101537E}" type="datetime1">
              <a:rPr lang="de-DE" smtClean="0"/>
              <a:t>08.07.2024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9892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After mutation, each offspring is sent to the next generation, creating a new population pool.</a:t>
            </a:r>
          </a:p>
          <a:p>
            <a:endParaRPr lang="en-US" dirty="0"/>
          </a:p>
          <a:p>
            <a:r>
              <a:rPr lang="en-US" dirty="0"/>
              <a:t>This iterative process continues until one or more chromosomes in the population achieve the desired fitness level or a predefined fitness threshold is reached.</a:t>
            </a:r>
          </a:p>
          <a:p>
            <a:endParaRPr lang="en-US" dirty="0"/>
          </a:p>
          <a:p>
            <a:r>
              <a:rPr lang="en-US" dirty="0"/>
              <a:t>When this happens, the algorithm has converged, and the best solution, corresponding to the highest fitness, is returned as the output of the algorithm.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40FB47B-A48D-4723-99A5-6AADD101537E}" type="datetime1">
              <a:rPr lang="de-DE" smtClean="0"/>
              <a:t>08.07.2024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3098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test the genetic algorithm, we used a system with two species in a 5 by 5 cell compartment.</a:t>
            </a:r>
          </a:p>
          <a:p>
            <a:r>
              <a:rPr lang="en-US" dirty="0"/>
              <a:t> Cells in the first column of the compartment can produce and spread species 1, while cells in the third column can produce and release species 2.</a:t>
            </a:r>
          </a:p>
          <a:p>
            <a:r>
              <a:rPr lang="en-US" dirty="0"/>
              <a:t> Species 1 acts as an activator for species 2, meaning species 2 production only occurs when species 1 molecules are present in the third column.</a:t>
            </a:r>
          </a:p>
          <a:p>
            <a:r>
              <a:rPr lang="en-US" dirty="0"/>
              <a:t> We used the simulation results, specifically the concentration of species 2 after simulation, as the target for our genetic algorithm.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The algorithm was run multiple times to optimize the initial concentrations of each species and also parameters.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 In the figure, we see the results from 10 runs of the algorithm, each with 100 iterations. Each time the algorithm converged to a certain point but still didn't find the initial conditions that lead to the maximum fitness. </a:t>
            </a:r>
          </a:p>
          <a:p>
            <a:endParaRPr lang="en-US" dirty="0"/>
          </a:p>
          <a:p>
            <a:r>
              <a:rPr lang="en-US" dirty="0"/>
              <a:t>The maximum fitness here was 200 and the best found fitness was 165.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40FB47B-A48D-4723-99A5-6AADD101537E}" type="datetime1">
              <a:rPr lang="de-DE" smtClean="0"/>
              <a:t>08.07.2024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3789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we see the heatmap results for one of the trials.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The first heatmap on the left shows the target, which represents the species 2 distribution in the compartment after simulating the system.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In the middle, we see the same target after converting it to binary and back to a real number. This conversion shows slight changes compared to the original target, indicating some information loss during these conversions.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And the heatmap on the right illustrates the result with the highest fitness the algorithm could achieve.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40FB47B-A48D-4723-99A5-6AADD101537E}" type="datetime1">
              <a:rPr lang="de-DE" smtClean="0"/>
              <a:t>08.07.2024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6501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80966" indent="-180966"/>
            <a:r>
              <a:rPr lang="en-US" dirty="0"/>
              <a:t>In another trial, we ran the algorithm for 500 iterations to see if the results could improve beyond the initial 100 iterations.</a:t>
            </a:r>
          </a:p>
          <a:p>
            <a:pPr marL="180966" indent="-180966"/>
            <a:endParaRPr lang="en-US" dirty="0"/>
          </a:p>
          <a:p>
            <a:pPr marL="180966" indent="-180966"/>
            <a:r>
              <a:rPr lang="en-US" dirty="0"/>
              <a:t>However, as we can see here, the system's performance did not improve significantly after about 100 iterations, indicating that the algorithm could not optimize the system further despite the increased iterations.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40FB47B-A48D-4723-99A5-6AADD101537E}" type="datetime1">
              <a:rPr lang="de-DE" smtClean="0"/>
              <a:t>08.07.2024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6368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Initially, we were inspired by an article written by </a:t>
            </a:r>
            <a:r>
              <a:rPr lang="en-US" b="1" dirty="0"/>
              <a:t>Toda</a:t>
            </a:r>
            <a:r>
              <a:rPr lang="en-US" dirty="0"/>
              <a:t> and his </a:t>
            </a:r>
            <a:r>
              <a:rPr lang="en-US" dirty="0" err="1"/>
              <a:t>colleages</a:t>
            </a:r>
            <a:r>
              <a:rPr lang="en-US" dirty="0"/>
              <a:t> in 2020. They used the </a:t>
            </a:r>
            <a:r>
              <a:rPr lang="en-US" b="1" dirty="0" err="1"/>
              <a:t>SynNotch</a:t>
            </a:r>
            <a:r>
              <a:rPr lang="en-US" b="1" dirty="0"/>
              <a:t> system </a:t>
            </a:r>
            <a:r>
              <a:rPr lang="en-US" dirty="0"/>
              <a:t>to see if molecules like GFP or </a:t>
            </a:r>
            <a:r>
              <a:rPr lang="en-US" dirty="0" err="1"/>
              <a:t>mCherry</a:t>
            </a:r>
            <a:r>
              <a:rPr lang="en-US" dirty="0"/>
              <a:t> could be turned into synthetic morphogens.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Looking at the figure on the top right, we see a </a:t>
            </a:r>
            <a:r>
              <a:rPr lang="en-US" b="1" dirty="0"/>
              <a:t>diffusible </a:t>
            </a:r>
            <a:r>
              <a:rPr lang="en-US" b="1" dirty="0" err="1"/>
              <a:t>SynNotch</a:t>
            </a:r>
            <a:r>
              <a:rPr lang="en-US" b="1" dirty="0"/>
              <a:t> system</a:t>
            </a:r>
            <a:r>
              <a:rPr lang="en-US" dirty="0"/>
              <a:t>. Here, secretor cells release GFP molecules, which are then sensed and received by other cells, changing their fate.</a:t>
            </a:r>
          </a:p>
          <a:p>
            <a:endParaRPr lang="en-US" dirty="0"/>
          </a:p>
          <a:p>
            <a:r>
              <a:rPr lang="en-US" dirty="0"/>
              <a:t> On the bottom right, we see how the gradient in tissue can be modified by trapping morphogens (GFP or </a:t>
            </a:r>
            <a:r>
              <a:rPr lang="en-US" dirty="0" err="1"/>
              <a:t>mCherry</a:t>
            </a:r>
            <a:r>
              <a:rPr lang="en-US" dirty="0"/>
              <a:t>) with anchor molecules on the surface of specific cells, as well as by morphogen inhibitors (</a:t>
            </a:r>
            <a:r>
              <a:rPr lang="en-US" dirty="0" err="1"/>
              <a:t>mCherry</a:t>
            </a:r>
            <a:r>
              <a:rPr lang="en-US" dirty="0"/>
              <a:t>/GFP-inhibitors) released from other specific cells in the tissue.</a:t>
            </a: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40FB47B-A48D-4723-99A5-6AADD101537E}" type="datetime1">
              <a:rPr lang="de-DE" smtClean="0"/>
              <a:t>08.07.2024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41834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our project we face several challenges. </a:t>
            </a:r>
          </a:p>
          <a:p>
            <a:r>
              <a:rPr lang="en-US" b="1" dirty="0"/>
              <a:t>The first one is, </a:t>
            </a:r>
            <a:r>
              <a:rPr lang="en-US" dirty="0"/>
              <a:t>computational intensity in both simulation and GA optimization. To address this, we will try to  parallelize computation by vectorizing the code and also use libraries like </a:t>
            </a:r>
            <a:r>
              <a:rPr lang="en-US" dirty="0" err="1"/>
              <a:t>Numba</a:t>
            </a:r>
            <a:r>
              <a:rPr lang="en-US" dirty="0"/>
              <a:t>, which we already used in our simulation models. </a:t>
            </a:r>
          </a:p>
          <a:p>
            <a:r>
              <a:rPr lang="en-US" b="1" dirty="0"/>
              <a:t>Second issue is about </a:t>
            </a:r>
            <a:r>
              <a:rPr lang="en-US" dirty="0"/>
              <a:t>the specificity of models requires us to write specific code for each model. To overcome this, we will generalize the models using </a:t>
            </a:r>
            <a:r>
              <a:rPr lang="en-US" b="1" dirty="0"/>
              <a:t>modular building blocks</a:t>
            </a:r>
            <a:r>
              <a:rPr lang="en-US" dirty="0"/>
              <a:t>, which allow us to select components based on our needs. </a:t>
            </a:r>
          </a:p>
          <a:p>
            <a:r>
              <a:rPr lang="en-US" b="1" dirty="0"/>
              <a:t>Third challenge is,</a:t>
            </a:r>
            <a:r>
              <a:rPr lang="en-US" dirty="0"/>
              <a:t> the species diffusion in our simulations does not maintain a uniform gradient, which is problematic as we expect uniformity given the same initial concentrations. this issue likely stemmed from calculating diffusion in a loop, leading to inconsistencies. We will optimize the diffusion calculation method and we will see if it resolves this issue. </a:t>
            </a:r>
          </a:p>
          <a:p>
            <a:r>
              <a:rPr lang="en-US" b="1" dirty="0"/>
              <a:t>Lastly,</a:t>
            </a:r>
            <a:r>
              <a:rPr lang="en-US" dirty="0"/>
              <a:t> the efficiency of our genetic algorithm is not optimal. The current model does not converge completely due to several factors: </a:t>
            </a:r>
          </a:p>
          <a:p>
            <a:r>
              <a:rPr lang="en-US" dirty="0"/>
              <a:t>1) </a:t>
            </a:r>
            <a:r>
              <a:rPr lang="en-US" b="1" dirty="0"/>
              <a:t>The current fitness function </a:t>
            </a:r>
            <a:r>
              <a:rPr lang="en-US" dirty="0"/>
              <a:t>may not be the best as it maximizes fitness using bit-by-bit comparison.</a:t>
            </a:r>
          </a:p>
          <a:p>
            <a:r>
              <a:rPr lang="en-US" dirty="0"/>
              <a:t>2) </a:t>
            </a:r>
            <a:r>
              <a:rPr lang="en-US" b="1" dirty="0"/>
              <a:t>The binary representation of chromosomes </a:t>
            </a:r>
            <a:r>
              <a:rPr lang="en-US" dirty="0"/>
              <a:t>increases their length, making them less efficient and also more difficult to find the 100% match solution.</a:t>
            </a:r>
          </a:p>
          <a:p>
            <a:r>
              <a:rPr lang="en-US" dirty="0"/>
              <a:t>3) </a:t>
            </a:r>
            <a:r>
              <a:rPr lang="en-US" b="1" dirty="0" err="1"/>
              <a:t>Tnd</a:t>
            </a:r>
            <a:r>
              <a:rPr lang="en-US" b="1" dirty="0"/>
              <a:t> the selection methods </a:t>
            </a:r>
            <a:r>
              <a:rPr lang="en-US" dirty="0"/>
              <a:t>we use currently in our model, which are </a:t>
            </a:r>
            <a:r>
              <a:rPr lang="en-US" b="1" dirty="0"/>
              <a:t>Roulette-Wheel</a:t>
            </a:r>
            <a:r>
              <a:rPr lang="en-US" dirty="0"/>
              <a:t> and </a:t>
            </a:r>
            <a:r>
              <a:rPr lang="en-US" b="1" dirty="0"/>
              <a:t>tournament </a:t>
            </a:r>
            <a:r>
              <a:rPr lang="en-US" b="0" dirty="0"/>
              <a:t>(which I did not mentioned here), </a:t>
            </a:r>
            <a:r>
              <a:rPr lang="en-US" dirty="0"/>
              <a:t>may not be the most effective selection methods. We will explore new approaches and functionalities to improve this part of the model.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40FB47B-A48D-4723-99A5-6AADD101537E}" type="datetime1">
              <a:rPr lang="de-DE" smtClean="0"/>
              <a:t>08.07.2024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74311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80966" indent="-180966"/>
            <a:r>
              <a:rPr lang="en-US" dirty="0"/>
              <a:t>In the future, we aim to improve our current models by solving the challenges mentioned in the previous slide.</a:t>
            </a:r>
          </a:p>
          <a:p>
            <a:pPr marL="180966" indent="-180966"/>
            <a:r>
              <a:rPr lang="en-US" dirty="0"/>
              <a:t>Another goal is to add a growth rate to our system, allowing the number of cells to increase over time, mimicking biological growth. </a:t>
            </a:r>
          </a:p>
          <a:p>
            <a:pPr marL="180966" indent="-180966"/>
            <a:r>
              <a:rPr lang="en-US" dirty="0"/>
              <a:t>We plan to enhance information sharing by allowing cells to communicate with more neighbors, not just the first cell at each edge.</a:t>
            </a:r>
          </a:p>
          <a:p>
            <a:pPr marL="180966" indent="-180966"/>
            <a:r>
              <a:rPr lang="en-US" dirty="0"/>
              <a:t>Additionally, we’ll increase the diffusion edges, allowing cells to share information in more directions.  </a:t>
            </a:r>
          </a:p>
          <a:p>
            <a:pPr marL="180966" indent="-180966"/>
            <a:r>
              <a:rPr lang="en-US" dirty="0"/>
              <a:t>We also plan to advance our GA algorithm, enabling it to add new species through insertion mutation, and also delete species from the system using deletion mutation, introducing non-linearity into predictions.</a:t>
            </a:r>
          </a:p>
          <a:p>
            <a:pPr marL="180966" indent="-180966"/>
            <a:r>
              <a:rPr lang="en-US" dirty="0"/>
              <a:t>we’ll explore combining different optimization algorithms to improve the performance of our models.</a:t>
            </a:r>
          </a:p>
          <a:p>
            <a:pPr marL="0" indent="0">
              <a:buNone/>
            </a:pPr>
            <a:endParaRPr lang="en-US" dirty="0"/>
          </a:p>
          <a:p>
            <a:pPr marL="180966" indent="-180966"/>
            <a:r>
              <a:rPr lang="en-US" dirty="0"/>
              <a:t>We may also explore simulating our system in higher dimensions, moving from 2D to 3D. </a:t>
            </a:r>
          </a:p>
          <a:p>
            <a:pPr marL="180966" indent="-180966"/>
            <a:r>
              <a:rPr lang="en-US" dirty="0"/>
              <a:t>We may incorporate stochastic methods to simulate the system, adding variability to our models.</a:t>
            </a:r>
          </a:p>
          <a:p>
            <a:pPr marL="180966" indent="-180966"/>
            <a:r>
              <a:rPr lang="en-US" dirty="0"/>
              <a:t>Finally, We may collect the functionalities in our work in a simulation library.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40FB47B-A48D-4723-99A5-6AADD101537E}" type="datetime1">
              <a:rPr lang="de-DE" smtClean="0"/>
              <a:t>08.07.2024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12893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That concludes my presentation. Thank you all for your time and attention. If you have any questions about our work, please feel free to ask.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40FB47B-A48D-4723-99A5-6AADD101537E}" type="datetime1">
              <a:rPr lang="de-DE" smtClean="0"/>
              <a:t>08.07.2024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12647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40FB47B-A48D-4723-99A5-6AADD101537E}" type="datetime1">
              <a:rPr lang="de-DE" smtClean="0"/>
              <a:t>08.07.2024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2738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80966" indent="-180966"/>
            <a:r>
              <a:rPr lang="en-US" dirty="0"/>
              <a:t>Here we see the mathematical equations from Toda's paper. </a:t>
            </a:r>
          </a:p>
          <a:p>
            <a:pPr marL="180966" indent="-180966"/>
            <a:endParaRPr lang="en-US" dirty="0"/>
          </a:p>
          <a:p>
            <a:pPr marL="180966" indent="-180966"/>
            <a:r>
              <a:rPr lang="en-US" dirty="0"/>
              <a:t>This simple system includes a morphogen, its inhibitor, and an anchor that can trap the morphogen. </a:t>
            </a:r>
          </a:p>
          <a:p>
            <a:pPr marL="180966" indent="-180966"/>
            <a:endParaRPr lang="en-US" dirty="0"/>
          </a:p>
          <a:p>
            <a:pPr marL="180966" indent="-180966"/>
            <a:r>
              <a:rPr lang="en-US" dirty="0"/>
              <a:t>The ODEs which describe the system conditions are free and trapped morphogen, and free and bound inhibitor.</a:t>
            </a:r>
          </a:p>
          <a:p>
            <a:pPr marL="180966" indent="-180966"/>
            <a:endParaRPr lang="en-US" dirty="0"/>
          </a:p>
          <a:p>
            <a:pPr marL="180966" indent="-180966"/>
            <a:r>
              <a:rPr lang="en-US" dirty="0"/>
              <a:t> Key terms (parameters) like </a:t>
            </a:r>
            <a:r>
              <a:rPr lang="en-US" dirty="0" err="1"/>
              <a:t>k_on</a:t>
            </a:r>
            <a:r>
              <a:rPr lang="en-US" dirty="0"/>
              <a:t>​, </a:t>
            </a:r>
            <a:r>
              <a:rPr lang="en-US" dirty="0" err="1"/>
              <a:t>k_off</a:t>
            </a:r>
            <a:r>
              <a:rPr lang="en-US" dirty="0"/>
              <a:t>​, </a:t>
            </a:r>
            <a:r>
              <a:rPr lang="en-US" dirty="0" err="1"/>
              <a:t>k_secretion</a:t>
            </a:r>
            <a:r>
              <a:rPr lang="en-US" dirty="0"/>
              <a:t> and </a:t>
            </a:r>
            <a:r>
              <a:rPr lang="en-US" dirty="0" err="1"/>
              <a:t>k_degradation</a:t>
            </a:r>
            <a:r>
              <a:rPr lang="en-US" dirty="0"/>
              <a:t> help us understand how these proteins interact and spread in the system.</a:t>
            </a:r>
          </a:p>
          <a:p>
            <a:pPr marL="180966" indent="-180966"/>
            <a:endParaRPr lang="en-US" dirty="0"/>
          </a:p>
          <a:p>
            <a:pPr marL="180966" indent="-180966"/>
            <a:r>
              <a:rPr lang="en-US" dirty="0"/>
              <a:t> The last equation shows how diffusion applies to both  morphogen and its inhibitor.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40FB47B-A48D-4723-99A5-6AADD101537E}" type="datetime1">
              <a:rPr lang="de-DE" smtClean="0"/>
              <a:t>08.07.2024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2959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80966" indent="-180966"/>
            <a:r>
              <a:rPr lang="en-US" dirty="0"/>
              <a:t>In our work, we started by defining a 2D compartment, similar to a tissue with a single cell layer. </a:t>
            </a:r>
          </a:p>
          <a:p>
            <a:pPr marL="180966" indent="-180966"/>
            <a:endParaRPr lang="en-US" dirty="0"/>
          </a:p>
          <a:p>
            <a:pPr marL="180966" indent="-180966"/>
            <a:r>
              <a:rPr lang="en-US" dirty="0"/>
              <a:t>We then designated specific cells as morphogen producers and others as inhibitor producers. </a:t>
            </a:r>
          </a:p>
          <a:p>
            <a:pPr marL="180966" indent="-180966"/>
            <a:endParaRPr lang="en-US" dirty="0"/>
          </a:p>
          <a:p>
            <a:pPr marL="180966" indent="-180966"/>
            <a:r>
              <a:rPr lang="en-US" dirty="0"/>
              <a:t>On the right, we see a schematic representation of this setup.</a:t>
            </a:r>
          </a:p>
          <a:p>
            <a:pPr marL="180966" indent="-180966"/>
            <a:endParaRPr lang="en-US" dirty="0"/>
          </a:p>
          <a:p>
            <a:pPr marL="180966" indent="-180966"/>
            <a:r>
              <a:rPr lang="en-US" dirty="0"/>
              <a:t> The top illustration shows morphogen-producing cells in green, located in the first column of the compartment. </a:t>
            </a:r>
          </a:p>
          <a:p>
            <a:pPr marL="180966" indent="-180966"/>
            <a:endParaRPr lang="en-US" dirty="0"/>
          </a:p>
          <a:p>
            <a:pPr marL="180966" indent="-180966"/>
            <a:r>
              <a:rPr lang="en-US" dirty="0"/>
              <a:t>The bottom one shows inhibitor-producing cells in red, located in the last column.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40FB47B-A48D-4723-99A5-6AADD101537E}" type="datetime1">
              <a:rPr lang="de-DE" smtClean="0"/>
              <a:t>08.07.2024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0251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Next, we developed  2D-diffusion patterns. On the right, you can see three main diffusion patterns in the system.</a:t>
            </a:r>
          </a:p>
          <a:p>
            <a:endParaRPr lang="en-US" dirty="0"/>
          </a:p>
          <a:p>
            <a:pPr>
              <a:buFont typeface="+mj-lt"/>
              <a:buAutoNum type="arabicPeriod"/>
            </a:pPr>
            <a:r>
              <a:rPr lang="en-US" b="1" dirty="0"/>
              <a:t>The first one defines a </a:t>
            </a:r>
            <a:r>
              <a:rPr lang="en-US" b="1" dirty="0" err="1"/>
              <a:t>diffution</a:t>
            </a:r>
            <a:r>
              <a:rPr lang="en-US" b="1" dirty="0"/>
              <a:t> pattern for Corner Cells</a:t>
            </a:r>
            <a:r>
              <a:rPr lang="en-US" dirty="0"/>
              <a:t>: These cells are in the four corners of the compartment and communicate with two neighboring cells.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The second one defines a pattern for Edge Cells</a:t>
            </a:r>
            <a:r>
              <a:rPr lang="en-US" dirty="0"/>
              <a:t>: These cells are along the edges of the compartment and communicate with three neighboring cells.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And the last one is about Central Cells</a:t>
            </a:r>
            <a:r>
              <a:rPr lang="en-US" dirty="0"/>
              <a:t>: These cells are in the middle, away from edges and corners, and communicate with four neighboring cells.</a:t>
            </a:r>
          </a:p>
          <a:p>
            <a:pPr marL="0" indent="0">
              <a:buFont typeface="+mj-lt"/>
              <a:buNone/>
            </a:pPr>
            <a:endParaRPr lang="en-US" dirty="0"/>
          </a:p>
          <a:p>
            <a:r>
              <a:rPr lang="en-US" dirty="0"/>
              <a:t>These diffusion patterns ensure that the diffusible proteins, such as morphogen and inhibitor, spread evenly throughout the system.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40FB47B-A48D-4723-99A5-6AADD101537E}" type="datetime1">
              <a:rPr lang="de-DE" smtClean="0"/>
              <a:t>08.07.2024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6721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Here, we are going to look at some simulation results using the system which </a:t>
            </a:r>
            <a:r>
              <a:rPr lang="en-US" dirty="0" err="1"/>
              <a:t>i</a:t>
            </a:r>
            <a:r>
              <a:rPr lang="en-US" dirty="0"/>
              <a:t> explained in the previous slides.</a:t>
            </a:r>
          </a:p>
          <a:p>
            <a:pPr marL="180966" indent="-180966"/>
            <a:r>
              <a:rPr lang="en-US" dirty="0"/>
              <a:t> In this simulation, we have a morphogen (GFP), its inhibitor, and anchor cells that can trap the morphogen. However, in this specific case, there are no anchor-producing cells, so no morphogen will be trapped.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We defined the compartment as a 2D matrix with a size of 100 by 100 cells. </a:t>
            </a:r>
          </a:p>
          <a:p>
            <a:r>
              <a:rPr lang="en-US" dirty="0"/>
              <a:t>Cells in the first 10 columns on the matrix produce morphogen (GFP), while cells in the last 10 columns of the matrix produce the inhibitor(anti-</a:t>
            </a:r>
            <a:r>
              <a:rPr lang="en-US" dirty="0" err="1"/>
              <a:t>gfp</a:t>
            </a:r>
            <a:r>
              <a:rPr lang="en-US" dirty="0"/>
              <a:t>).</a:t>
            </a:r>
          </a:p>
          <a:p>
            <a:r>
              <a:rPr lang="en-US" dirty="0"/>
              <a:t>In the next slide, we will watch videos, each with three sub-videos, same as the illustration in this slide.</a:t>
            </a:r>
          </a:p>
          <a:p>
            <a:r>
              <a:rPr lang="en-US" dirty="0"/>
              <a:t>The left sub-video shows the compartment with free morphogen (GFP).</a:t>
            </a:r>
          </a:p>
          <a:p>
            <a:r>
              <a:rPr lang="en-US" dirty="0"/>
              <a:t> The right sub-video shows the free inhibitor</a:t>
            </a:r>
          </a:p>
          <a:p>
            <a:r>
              <a:rPr lang="en-US" dirty="0"/>
              <a:t>And the middle one shows the inhibited morphogen (or  bound to the inhibitor).</a:t>
            </a:r>
          </a:p>
          <a:p>
            <a:r>
              <a:rPr lang="en-US" dirty="0"/>
              <a:t>We expect to see the morphogen and inhibitor spread out from their respective regions and after a while meet in the middle of the compartment, which will be shown in the middle sub-video.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40FB47B-A48D-4723-99A5-6AADD101537E}" type="datetime1">
              <a:rPr lang="de-DE" smtClean="0"/>
              <a:t>08.07.2024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3142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in this slide,  we see the videos, all generated from the same simulation results.</a:t>
            </a:r>
          </a:p>
          <a:p>
            <a:pPr>
              <a:buFont typeface="+mj-lt"/>
              <a:buAutoNum type="arabicPeriod"/>
            </a:pPr>
            <a:r>
              <a:rPr lang="en-US" dirty="0"/>
              <a:t>The first video shows heatmaps of the system, where pixel intensity represents cell protein concentration.</a:t>
            </a:r>
          </a:p>
          <a:p>
            <a:pPr>
              <a:buFont typeface="+mj-lt"/>
              <a:buAutoNum type="arabicPeriod"/>
            </a:pPr>
            <a:r>
              <a:rPr lang="en-US" dirty="0"/>
              <a:t>The second video is  scatter plots, with the z-axis showing protein concentration.</a:t>
            </a:r>
          </a:p>
          <a:p>
            <a:pPr>
              <a:buFont typeface="+mj-lt"/>
              <a:buAutoNum type="arabicPeriod"/>
            </a:pPr>
            <a:r>
              <a:rPr lang="en-US" dirty="0"/>
              <a:t>And in the last row of videos illustrates the system as surface plots, with the z-axis again representing protein concentration.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40FB47B-A48D-4723-99A5-6AADD101537E}" type="datetime1">
              <a:rPr lang="de-DE" smtClean="0"/>
              <a:t>08.07.2024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6695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After developing the simulation system described in the previous slides, we decided to advance our work by incorporating an optimization algorithm.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We were inspired by Mousavi and Lobo's work, published this year in Nature.</a:t>
            </a:r>
          </a:p>
          <a:p>
            <a:endParaRPr lang="en-US" dirty="0"/>
          </a:p>
          <a:p>
            <a:r>
              <a:rPr lang="en-US" dirty="0"/>
              <a:t>They developed an evolutionary algorithm that automatically designs synthetic gene regulatory mechanisms (GRMs) for complex spatial patterns.</a:t>
            </a:r>
          </a:p>
          <a:p>
            <a:endParaRPr lang="en-US" dirty="0"/>
          </a:p>
          <a:p>
            <a:r>
              <a:rPr lang="en-US" dirty="0"/>
              <a:t>We start our work with designing a simple version of Genetic Algorithms to predict the initial concentrations of components in our system based on the desired target protein distribution after simulation.</a:t>
            </a:r>
          </a:p>
          <a:p>
            <a:pPr marL="0" indent="0">
              <a:buNone/>
            </a:pPr>
            <a:br>
              <a:rPr lang="en-US" dirty="0"/>
            </a:br>
            <a:r>
              <a:rPr lang="de-DE" dirty="0"/>
              <a:t> 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40FB47B-A48D-4723-99A5-6AADD101537E}" type="datetime1">
              <a:rPr lang="de-DE" smtClean="0"/>
              <a:t>08.07.2024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455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simple algorithm we developed is a Genetic Algorithm, as I mentioned before, inspired by biological evolution and natural selection. </a:t>
            </a:r>
          </a:p>
          <a:p>
            <a:endParaRPr lang="en-US" dirty="0"/>
          </a:p>
          <a:p>
            <a:pPr marL="180966" marR="0" lvl="0" indent="-180966" algn="l" defTabSz="713196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 John Holland pioneered this field in the 1970s, with his notable book </a:t>
            </a:r>
            <a:r>
              <a:rPr lang="en-US" b="1" dirty="0"/>
              <a:t>"Adaptation in Natural and Artificial Systems" </a:t>
            </a:r>
            <a:r>
              <a:rPr lang="en-US" dirty="0"/>
              <a:t>discussing genetic algorithms.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These sort of optimization algorithms use concepts like crossover, mutation, and selection to optimize solutions of a problem, which are represented as chromosomes.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On the right side, we see the structure of our designated algorithm. In the next slides, I will explain each concept in this system step by step.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40FB47B-A48D-4723-99A5-6AADD101537E}" type="datetime1">
              <a:rPr lang="de-DE" smtClean="0"/>
              <a:t>08.07.2024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3336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1 Institute Sublogo 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171" y="344528"/>
            <a:ext cx="2056867" cy="431998"/>
          </a:xfrm>
          <a:prstGeom prst="rect">
            <a:avLst/>
          </a:prstGeom>
        </p:spPr>
      </p:pic>
      <p:sp>
        <p:nvSpPr>
          <p:cNvPr id="17" name="Textplatzhalter 9"/>
          <p:cNvSpPr>
            <a:spLocks noGrp="1"/>
          </p:cNvSpPr>
          <p:nvPr>
            <p:ph type="body" sz="quarter" idx="13" hasCustomPrompt="1"/>
          </p:nvPr>
        </p:nvSpPr>
        <p:spPr>
          <a:xfrm>
            <a:off x="936493" y="648000"/>
            <a:ext cx="2968261" cy="483423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200"/>
            </a:lvl1pPr>
          </a:lstStyle>
          <a:p>
            <a:pPr lvl="0"/>
            <a:r>
              <a:rPr lang="de-DE" dirty="0"/>
              <a:t>Institutsname max. 2-zeilig, bitte hier klicken und überschreiben</a:t>
            </a:r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0"/>
          </p:nvPr>
        </p:nvSpPr>
        <p:spPr>
          <a:xfrm>
            <a:off x="0" y="1381126"/>
            <a:ext cx="7620000" cy="3708405"/>
          </a:xfrm>
          <a:solidFill>
            <a:schemeClr val="bg1">
              <a:lumMod val="85000"/>
            </a:schemeClr>
          </a:solidFill>
        </p:spPr>
        <p:txBody>
          <a:bodyPr lIns="72000"/>
          <a:lstStyle>
            <a:lvl1pPr marL="0" indent="0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Titel 1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25084" y="178"/>
            <a:ext cx="4494916" cy="5089347"/>
          </a:xfrm>
          <a:custGeom>
            <a:avLst/>
            <a:gdLst>
              <a:gd name="connsiteX0" fmla="*/ 2919324 w 4494916"/>
              <a:gd name="connsiteY0" fmla="*/ 0 h 5089347"/>
              <a:gd name="connsiteX1" fmla="*/ 4310847 w 4494916"/>
              <a:gd name="connsiteY1" fmla="*/ 352347 h 5089347"/>
              <a:gd name="connsiteX2" fmla="*/ 4494916 w 4494916"/>
              <a:gd name="connsiteY2" fmla="*/ 464171 h 5089347"/>
              <a:gd name="connsiteX3" fmla="*/ 4494916 w 4494916"/>
              <a:gd name="connsiteY3" fmla="*/ 5089347 h 5089347"/>
              <a:gd name="connsiteX4" fmla="*/ 971404 w 4494916"/>
              <a:gd name="connsiteY4" fmla="*/ 5089347 h 5089347"/>
              <a:gd name="connsiteX5" fmla="*/ 855050 w 4494916"/>
              <a:gd name="connsiteY5" fmla="*/ 4983598 h 5089347"/>
              <a:gd name="connsiteX6" fmla="*/ 0 w 4494916"/>
              <a:gd name="connsiteY6" fmla="*/ 2919324 h 5089347"/>
              <a:gd name="connsiteX7" fmla="*/ 2919324 w 4494916"/>
              <a:gd name="connsiteY7" fmla="*/ 0 h 50893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494916" h="5089347">
                <a:moveTo>
                  <a:pt x="2919324" y="0"/>
                </a:moveTo>
                <a:cubicBezTo>
                  <a:pt x="3423167" y="0"/>
                  <a:pt x="3897199" y="127639"/>
                  <a:pt x="4310847" y="352347"/>
                </a:cubicBezTo>
                <a:lnTo>
                  <a:pt x="4494916" y="464171"/>
                </a:lnTo>
                <a:lnTo>
                  <a:pt x="4494916" y="5089347"/>
                </a:lnTo>
                <a:lnTo>
                  <a:pt x="971404" y="5089347"/>
                </a:lnTo>
                <a:lnTo>
                  <a:pt x="855050" y="4983598"/>
                </a:lnTo>
                <a:cubicBezTo>
                  <a:pt x="326757" y="4455304"/>
                  <a:pt x="0" y="3725473"/>
                  <a:pt x="0" y="2919324"/>
                </a:cubicBezTo>
                <a:cubicBezTo>
                  <a:pt x="0" y="1307026"/>
                  <a:pt x="1307026" y="0"/>
                  <a:pt x="2919324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1260000" anchor="b" anchorCtr="0">
            <a:noAutofit/>
          </a:bodyPr>
          <a:lstStyle>
            <a:lvl1pPr marL="0" indent="0" algn="ctr">
              <a:lnSpc>
                <a:spcPct val="90000"/>
              </a:lnSpc>
              <a:defRPr sz="800" b="1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6" hasCustomPrompt="1"/>
          </p:nvPr>
        </p:nvSpPr>
        <p:spPr>
          <a:xfrm>
            <a:off x="3797300" y="1298575"/>
            <a:ext cx="3496186" cy="2862263"/>
          </a:xfrm>
        </p:spPr>
        <p:txBody>
          <a:bodyPr anchor="b" anchorCtr="0"/>
          <a:lstStyle>
            <a:lvl1pPr marL="0" indent="0">
              <a:lnSpc>
                <a:spcPct val="90000"/>
              </a:lnSpc>
              <a:spcBef>
                <a:spcPts val="0"/>
              </a:spcBef>
              <a:buFontTx/>
              <a:buNone/>
              <a:defRPr sz="2800" b="1">
                <a:solidFill>
                  <a:schemeClr val="tx2"/>
                </a:solidFill>
              </a:defRPr>
            </a:lvl1pPr>
            <a:lvl2pPr marL="146826" indent="0">
              <a:buFontTx/>
              <a:buNone/>
              <a:defRPr sz="2800" b="1">
                <a:solidFill>
                  <a:schemeClr val="bg1"/>
                </a:solidFill>
              </a:defRPr>
            </a:lvl2pPr>
            <a:lvl3pPr marL="300266" indent="0">
              <a:buFontTx/>
              <a:buNone/>
              <a:defRPr sz="2800" b="1">
                <a:solidFill>
                  <a:schemeClr val="bg1"/>
                </a:solidFill>
              </a:defRPr>
            </a:lvl3pPr>
            <a:lvl4pPr marL="447092" indent="0">
              <a:buFontTx/>
              <a:buNone/>
              <a:defRPr sz="2800" b="1">
                <a:solidFill>
                  <a:schemeClr val="bg1"/>
                </a:solidFill>
              </a:defRPr>
            </a:lvl4pPr>
            <a:lvl5pPr marL="600532" indent="0">
              <a:buFontTx/>
              <a:buNone/>
              <a:defRPr sz="2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797545" y="4190033"/>
            <a:ext cx="3495942" cy="450078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buNone/>
              <a:defRPr sz="1600">
                <a:solidFill>
                  <a:schemeClr val="tx2"/>
                </a:solidFill>
              </a:defRPr>
            </a:lvl1pPr>
            <a:lvl2pPr marL="285717" indent="0" algn="ctr">
              <a:buNone/>
              <a:defRPr sz="1250"/>
            </a:lvl2pPr>
            <a:lvl3pPr marL="571431" indent="0" algn="ctr">
              <a:buNone/>
              <a:defRPr sz="1125"/>
            </a:lvl3pPr>
            <a:lvl4pPr marL="857147" indent="0" algn="ctr">
              <a:buNone/>
              <a:defRPr sz="1000"/>
            </a:lvl4pPr>
            <a:lvl5pPr marL="1142863" indent="0" algn="ctr">
              <a:buNone/>
              <a:defRPr sz="1000"/>
            </a:lvl5pPr>
            <a:lvl6pPr marL="1428579" indent="0" algn="ctr">
              <a:buNone/>
              <a:defRPr sz="1000"/>
            </a:lvl6pPr>
            <a:lvl7pPr marL="1714293" indent="0" algn="ctr">
              <a:buNone/>
              <a:defRPr sz="1000"/>
            </a:lvl7pPr>
            <a:lvl8pPr marL="2000010" indent="0" algn="ctr">
              <a:buNone/>
              <a:defRPr sz="1000"/>
            </a:lvl8pPr>
            <a:lvl9pPr marL="2285727" indent="0" algn="ctr">
              <a:buNone/>
              <a:defRPr sz="1000"/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7" name="Bildplatzhalter 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044410" y="5256213"/>
            <a:ext cx="1185333" cy="304800"/>
          </a:xfrm>
        </p:spPr>
        <p:txBody>
          <a:bodyPr/>
          <a:lstStyle>
            <a:lvl1pPr marL="0" indent="0">
              <a:buFontTx/>
              <a:buNone/>
              <a:defRPr sz="917" baseline="0"/>
            </a:lvl1pPr>
          </a:lstStyle>
          <a:p>
            <a:r>
              <a:rPr lang="de-DE" dirty="0" err="1"/>
              <a:t>Sublogo</a:t>
            </a:r>
            <a:r>
              <a:rPr lang="de-DE" dirty="0"/>
              <a:t> einfügen</a:t>
            </a:r>
          </a:p>
        </p:txBody>
      </p:sp>
    </p:spTree>
    <p:extLst>
      <p:ext uri="{BB962C8B-B14F-4D97-AF65-F5344CB8AC3E}">
        <p14:creationId xmlns:p14="http://schemas.microsoft.com/office/powerpoint/2010/main" val="7584253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9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90000" y="716406"/>
            <a:ext cx="6840000" cy="276225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90000" y="1381095"/>
            <a:ext cx="3300000" cy="37084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929740" y="1381125"/>
            <a:ext cx="3300000" cy="37079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4AAF63D-8BE9-4F96-9BAC-5D63DD95C6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09.07.2024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4C82AA3-7823-4E6B-848A-420026D3E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F8D8449-7694-406A-BA2C-445F401DE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3689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12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90000" y="716406"/>
            <a:ext cx="6840000" cy="276225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9735" y="1386962"/>
            <a:ext cx="3300000" cy="239148"/>
          </a:xfrm>
        </p:spPr>
        <p:txBody>
          <a:bodyPr anchor="b"/>
          <a:lstStyle>
            <a:lvl1pPr marL="0" indent="0">
              <a:buNone/>
              <a:defRPr sz="1400" b="0" cap="all" baseline="0">
                <a:solidFill>
                  <a:schemeClr val="accent1"/>
                </a:solidFill>
              </a:defRPr>
            </a:lvl1pPr>
            <a:lvl2pPr marL="285717" indent="0">
              <a:buNone/>
              <a:defRPr sz="1250" b="1"/>
            </a:lvl2pPr>
            <a:lvl3pPr marL="571431" indent="0">
              <a:buNone/>
              <a:defRPr sz="1125" b="1"/>
            </a:lvl3pPr>
            <a:lvl4pPr marL="857147" indent="0">
              <a:buNone/>
              <a:defRPr sz="1000" b="1"/>
            </a:lvl4pPr>
            <a:lvl5pPr marL="1142863" indent="0">
              <a:buNone/>
              <a:defRPr sz="1000" b="1"/>
            </a:lvl5pPr>
            <a:lvl6pPr marL="1428579" indent="0">
              <a:buNone/>
              <a:defRPr sz="1000" b="1"/>
            </a:lvl6pPr>
            <a:lvl7pPr marL="1714293" indent="0">
              <a:buNone/>
              <a:defRPr sz="1000" b="1"/>
            </a:lvl7pPr>
            <a:lvl8pPr marL="2000010" indent="0">
              <a:buNone/>
              <a:defRPr sz="1000" b="1"/>
            </a:lvl8pPr>
            <a:lvl9pPr marL="2285727" indent="0">
              <a:buNone/>
              <a:defRPr sz="10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90000" y="1726388"/>
            <a:ext cx="3300000" cy="336314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4"/>
          </p:nvPr>
        </p:nvSpPr>
        <p:spPr>
          <a:xfrm>
            <a:off x="3929475" y="1386962"/>
            <a:ext cx="3300000" cy="239148"/>
          </a:xfrm>
        </p:spPr>
        <p:txBody>
          <a:bodyPr anchor="b"/>
          <a:lstStyle>
            <a:lvl1pPr marL="0" indent="0">
              <a:buNone/>
              <a:defRPr sz="1400" b="0" cap="all" baseline="0">
                <a:solidFill>
                  <a:schemeClr val="accent1"/>
                </a:solidFill>
              </a:defRPr>
            </a:lvl1pPr>
            <a:lvl2pPr marL="285717" indent="0">
              <a:buNone/>
              <a:defRPr sz="1250" b="1"/>
            </a:lvl2pPr>
            <a:lvl3pPr marL="571431" indent="0">
              <a:buNone/>
              <a:defRPr sz="1125" b="1"/>
            </a:lvl3pPr>
            <a:lvl4pPr marL="857147" indent="0">
              <a:buNone/>
              <a:defRPr sz="1000" b="1"/>
            </a:lvl4pPr>
            <a:lvl5pPr marL="1142863" indent="0">
              <a:buNone/>
              <a:defRPr sz="1000" b="1"/>
            </a:lvl5pPr>
            <a:lvl6pPr marL="1428579" indent="0">
              <a:buNone/>
              <a:defRPr sz="1000" b="1"/>
            </a:lvl6pPr>
            <a:lvl7pPr marL="1714293" indent="0">
              <a:buNone/>
              <a:defRPr sz="1000" b="1"/>
            </a:lvl7pPr>
            <a:lvl8pPr marL="2000010" indent="0">
              <a:buNone/>
              <a:defRPr sz="1000" b="1"/>
            </a:lvl8pPr>
            <a:lvl9pPr marL="2285727" indent="0">
              <a:buNone/>
              <a:defRPr sz="10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half" idx="15"/>
          </p:nvPr>
        </p:nvSpPr>
        <p:spPr>
          <a:xfrm>
            <a:off x="3929740" y="1726388"/>
            <a:ext cx="3300000" cy="336314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B7ACDAF-96C3-401F-AB98-70A67B0D61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en-US"/>
              <a:t>09.07.2024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FAF2CA8-A2CC-417A-92C4-41EF416CC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CB1C4537-63B7-4FCA-A1AC-1A38CD962C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39676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und Bilder vertik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12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90000" y="716406"/>
            <a:ext cx="6840000" cy="276225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90000" y="1381125"/>
            <a:ext cx="3480000" cy="3708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4"/>
          </p:nvPr>
        </p:nvSpPr>
        <p:spPr>
          <a:xfrm>
            <a:off x="4079740" y="1381124"/>
            <a:ext cx="3150000" cy="18180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Bildplatzhalter 9"/>
          <p:cNvSpPr>
            <a:spLocks noGrp="1"/>
          </p:cNvSpPr>
          <p:nvPr>
            <p:ph type="pic" sz="quarter" idx="15"/>
          </p:nvPr>
        </p:nvSpPr>
        <p:spPr>
          <a:xfrm>
            <a:off x="4079740" y="3271525"/>
            <a:ext cx="3150000" cy="18180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6AEE4CC-555C-4B83-8081-74A5B05130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en-US"/>
              <a:t>09.07.2024</a:t>
            </a:r>
            <a:endParaRPr lang="de-DE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E5627C45-0F94-4A40-AF7F-6CFBC07745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50FD0080-E47B-4511-92CD-E6288A0B8F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07136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und Bild Hochform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9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90000" y="716406"/>
            <a:ext cx="6840000" cy="276225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90003" y="1381125"/>
            <a:ext cx="3480717" cy="3708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4"/>
          </p:nvPr>
        </p:nvSpPr>
        <p:spPr>
          <a:xfrm>
            <a:off x="4079740" y="1381125"/>
            <a:ext cx="3150000" cy="37084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DD21497-46B8-4DEB-9268-0633018AA3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/>
              <a:t>09.07.2024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CD5E6AA-90A9-4348-8BFD-9F2BDCEF00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E192297-8D40-4F2E-AE28-14AB7F52B6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70149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9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90000" y="716406"/>
            <a:ext cx="6840000" cy="276225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13" name="Bildplatzhalter 7"/>
          <p:cNvSpPr>
            <a:spLocks noGrp="1"/>
          </p:cNvSpPr>
          <p:nvPr>
            <p:ph type="pic" sz="quarter" idx="19"/>
          </p:nvPr>
        </p:nvSpPr>
        <p:spPr>
          <a:xfrm>
            <a:off x="0" y="1381124"/>
            <a:ext cx="2700000" cy="216425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Bildplatzhalter 7"/>
          <p:cNvSpPr>
            <a:spLocks noGrp="1"/>
          </p:cNvSpPr>
          <p:nvPr>
            <p:ph type="pic" sz="quarter" idx="16"/>
          </p:nvPr>
        </p:nvSpPr>
        <p:spPr>
          <a:xfrm>
            <a:off x="2700000" y="1381124"/>
            <a:ext cx="2700000" cy="216425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Bildplatzhalter 7"/>
          <p:cNvSpPr>
            <a:spLocks noGrp="1"/>
          </p:cNvSpPr>
          <p:nvPr>
            <p:ph type="pic" sz="quarter" idx="20"/>
          </p:nvPr>
        </p:nvSpPr>
        <p:spPr>
          <a:xfrm>
            <a:off x="0" y="3548363"/>
            <a:ext cx="2700000" cy="2166637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Bildplatzhalter 7"/>
          <p:cNvSpPr>
            <a:spLocks noGrp="1"/>
          </p:cNvSpPr>
          <p:nvPr>
            <p:ph type="pic" sz="quarter" idx="17"/>
          </p:nvPr>
        </p:nvSpPr>
        <p:spPr>
          <a:xfrm>
            <a:off x="2700000" y="3548363"/>
            <a:ext cx="2700000" cy="2166637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Bildplatzhalter 7"/>
          <p:cNvSpPr>
            <a:spLocks noGrp="1"/>
          </p:cNvSpPr>
          <p:nvPr>
            <p:ph type="pic" sz="quarter" idx="18"/>
          </p:nvPr>
        </p:nvSpPr>
        <p:spPr>
          <a:xfrm>
            <a:off x="5400000" y="1381126"/>
            <a:ext cx="2220000" cy="433387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39912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mit runden Bild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14"/>
          </p:nvPr>
        </p:nvSpPr>
        <p:spPr>
          <a:xfrm>
            <a:off x="401854" y="1115373"/>
            <a:ext cx="1024609" cy="1024609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6"/>
          </p:nvPr>
        </p:nvSpPr>
        <p:spPr>
          <a:xfrm>
            <a:off x="1605425" y="1218275"/>
            <a:ext cx="4947000" cy="818802"/>
          </a:xfrm>
        </p:spPr>
        <p:txBody>
          <a:bodyPr anchor="ctr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Bildplatzhalter 7"/>
          <p:cNvSpPr>
            <a:spLocks noGrp="1"/>
          </p:cNvSpPr>
          <p:nvPr>
            <p:ph type="pic" sz="quarter" idx="17"/>
          </p:nvPr>
        </p:nvSpPr>
        <p:spPr>
          <a:xfrm>
            <a:off x="401854" y="2555686"/>
            <a:ext cx="1024609" cy="1024609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platzhalter 10"/>
          <p:cNvSpPr>
            <a:spLocks noGrp="1"/>
          </p:cNvSpPr>
          <p:nvPr>
            <p:ph type="body" sz="quarter" idx="18"/>
          </p:nvPr>
        </p:nvSpPr>
        <p:spPr>
          <a:xfrm>
            <a:off x="1605425" y="2658588"/>
            <a:ext cx="4947000" cy="818802"/>
          </a:xfrm>
        </p:spPr>
        <p:txBody>
          <a:bodyPr anchor="ctr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Bildplatzhalter 7"/>
          <p:cNvSpPr>
            <a:spLocks noGrp="1"/>
          </p:cNvSpPr>
          <p:nvPr>
            <p:ph type="pic" sz="quarter" idx="19"/>
          </p:nvPr>
        </p:nvSpPr>
        <p:spPr>
          <a:xfrm>
            <a:off x="401854" y="3996000"/>
            <a:ext cx="1024609" cy="1024609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platzhalter 10"/>
          <p:cNvSpPr>
            <a:spLocks noGrp="1"/>
          </p:cNvSpPr>
          <p:nvPr>
            <p:ph type="body" sz="quarter" idx="20"/>
          </p:nvPr>
        </p:nvSpPr>
        <p:spPr>
          <a:xfrm>
            <a:off x="1605425" y="4098902"/>
            <a:ext cx="4947000" cy="818802"/>
          </a:xfrm>
        </p:spPr>
        <p:txBody>
          <a:bodyPr anchor="ctr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5D65EDFE-5430-4CCA-B6E3-8440312139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r>
              <a:rPr lang="en-US"/>
              <a:t>09.07.2024</a:t>
            </a:r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2A1A3235-BCE7-4A17-84CC-4164377DE4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74DC407E-0A88-4CE6-A9FD-01EB88E48E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721269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mit eckigen Bild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14"/>
          </p:nvPr>
        </p:nvSpPr>
        <p:spPr>
          <a:xfrm>
            <a:off x="396875" y="1115373"/>
            <a:ext cx="1440000" cy="108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6"/>
          </p:nvPr>
        </p:nvSpPr>
        <p:spPr>
          <a:xfrm>
            <a:off x="2015838" y="1245972"/>
            <a:ext cx="4446162" cy="818802"/>
          </a:xfrm>
        </p:spPr>
        <p:txBody>
          <a:bodyPr anchor="ctr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Bildplatzhalter 7"/>
          <p:cNvSpPr>
            <a:spLocks noGrp="1"/>
          </p:cNvSpPr>
          <p:nvPr>
            <p:ph type="pic" sz="quarter" idx="21"/>
          </p:nvPr>
        </p:nvSpPr>
        <p:spPr>
          <a:xfrm>
            <a:off x="396875" y="2561266"/>
            <a:ext cx="1440000" cy="108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0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Textplatzhalter 10"/>
          <p:cNvSpPr>
            <a:spLocks noGrp="1"/>
          </p:cNvSpPr>
          <p:nvPr>
            <p:ph type="body" sz="quarter" idx="22"/>
          </p:nvPr>
        </p:nvSpPr>
        <p:spPr>
          <a:xfrm>
            <a:off x="2015838" y="2691865"/>
            <a:ext cx="4446162" cy="818802"/>
          </a:xfrm>
        </p:spPr>
        <p:txBody>
          <a:bodyPr anchor="ctr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Bildplatzhalter 7"/>
          <p:cNvSpPr>
            <a:spLocks noGrp="1"/>
          </p:cNvSpPr>
          <p:nvPr>
            <p:ph type="pic" sz="quarter" idx="23"/>
          </p:nvPr>
        </p:nvSpPr>
        <p:spPr>
          <a:xfrm>
            <a:off x="396875" y="4007159"/>
            <a:ext cx="1440000" cy="108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platzhalter 10"/>
          <p:cNvSpPr>
            <a:spLocks noGrp="1"/>
          </p:cNvSpPr>
          <p:nvPr>
            <p:ph type="body" sz="quarter" idx="24"/>
          </p:nvPr>
        </p:nvSpPr>
        <p:spPr>
          <a:xfrm>
            <a:off x="2015838" y="4137758"/>
            <a:ext cx="4446162" cy="818802"/>
          </a:xfrm>
        </p:spPr>
        <p:txBody>
          <a:bodyPr anchor="ctr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F32EB723-F173-46EB-BDF5-41EBBE806A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r>
              <a:rPr lang="en-US"/>
              <a:t>09.07.2024</a:t>
            </a:r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0E8A9B19-57C3-449D-AE45-E1125ABF93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D3BCA695-D6EC-4C37-9CF1-1467F9877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20041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erson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15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90000" y="716406"/>
            <a:ext cx="6840000" cy="276225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9" name="Rechteck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90838" y="2315784"/>
            <a:ext cx="2345033" cy="277374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70" dirty="0"/>
          </a:p>
        </p:txBody>
      </p:sp>
      <p:sp>
        <p:nvSpPr>
          <p:cNvPr id="8" name="Bildplatzhalter 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963353" y="1703642"/>
            <a:ext cx="1224000" cy="1224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588983" y="3214800"/>
            <a:ext cx="1950242" cy="252000"/>
          </a:xfrm>
        </p:spPr>
        <p:txBody>
          <a:bodyPr/>
          <a:lstStyle>
            <a:lvl1pPr marL="0" indent="0">
              <a:buNone/>
              <a:defRPr sz="11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588983" y="3600000"/>
            <a:ext cx="1950242" cy="1194250"/>
          </a:xfrm>
        </p:spPr>
        <p:txBody>
          <a:bodyPr/>
          <a:lstStyle>
            <a:lvl1pPr marL="0" indent="0">
              <a:spcBef>
                <a:spcPts val="1000"/>
              </a:spcBef>
              <a:buNone/>
              <a:defRPr sz="11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21" name="Rechteck 2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236048" y="2315784"/>
            <a:ext cx="2345033" cy="277374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70" dirty="0"/>
          </a:p>
        </p:txBody>
      </p:sp>
      <p:sp>
        <p:nvSpPr>
          <p:cNvPr id="22" name="Bildplatzhalter 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17"/>
          </p:nvPr>
        </p:nvSpPr>
        <p:spPr>
          <a:xfrm>
            <a:off x="3808562" y="1703642"/>
            <a:ext cx="1224000" cy="1224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0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3" name="Textplatzhalt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3434192" y="3214800"/>
            <a:ext cx="1950242" cy="252000"/>
          </a:xfrm>
        </p:spPr>
        <p:txBody>
          <a:bodyPr/>
          <a:lstStyle>
            <a:lvl1pPr marL="0" indent="0">
              <a:buNone/>
              <a:defRPr sz="11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24" name="Textplatzhalt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3434192" y="3600000"/>
            <a:ext cx="1950242" cy="1194250"/>
          </a:xfrm>
        </p:spPr>
        <p:txBody>
          <a:bodyPr/>
          <a:lstStyle>
            <a:lvl1pPr marL="0" indent="0">
              <a:spcBef>
                <a:spcPts val="1000"/>
              </a:spcBef>
              <a:buNone/>
              <a:defRPr sz="11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362FC0BE-CD4C-4627-AA85-BE505B3D8B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en-US"/>
              <a:t>09.07.2024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5B42556-4411-4403-BAF3-463CA52356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9DEA0CC9-0126-4D80-A084-E00E0AD29F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010253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erson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27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90000" y="716406"/>
            <a:ext cx="6840000" cy="276225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9" name="Rechteck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90838" y="2315784"/>
            <a:ext cx="2100000" cy="277374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70" dirty="0"/>
          </a:p>
        </p:txBody>
      </p:sp>
      <p:sp>
        <p:nvSpPr>
          <p:cNvPr id="8" name="Bildplatzhalter 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851855" y="1702800"/>
            <a:ext cx="1224000" cy="1224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0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600000" y="3214800"/>
            <a:ext cx="1800000" cy="252000"/>
          </a:xfrm>
        </p:spPr>
        <p:txBody>
          <a:bodyPr/>
          <a:lstStyle>
            <a:lvl1pPr marL="0" indent="0">
              <a:buNone/>
              <a:defRPr sz="11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600000" y="3600000"/>
            <a:ext cx="1800000" cy="1194250"/>
          </a:xfrm>
        </p:spPr>
        <p:txBody>
          <a:bodyPr/>
          <a:lstStyle>
            <a:lvl1pPr marL="0" indent="0">
              <a:spcBef>
                <a:spcPts val="1000"/>
              </a:spcBef>
              <a:buNone/>
              <a:defRPr sz="11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13" name="Rechteck 1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765798" y="2315784"/>
            <a:ext cx="2100000" cy="27737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70" dirty="0"/>
          </a:p>
        </p:txBody>
      </p:sp>
      <p:sp>
        <p:nvSpPr>
          <p:cNvPr id="14" name="Bildplatzhalter 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17"/>
          </p:nvPr>
        </p:nvSpPr>
        <p:spPr>
          <a:xfrm>
            <a:off x="3215798" y="1702800"/>
            <a:ext cx="1224000" cy="1224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0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Textplatzhalt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2963943" y="3214800"/>
            <a:ext cx="1800000" cy="252000"/>
          </a:xfrm>
        </p:spPr>
        <p:txBody>
          <a:bodyPr/>
          <a:lstStyle>
            <a:lvl1pPr marL="0" indent="0">
              <a:buNone/>
              <a:defRPr sz="11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16" name="Textplatzhalt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2963943" y="3600000"/>
            <a:ext cx="1800000" cy="1194250"/>
          </a:xfrm>
        </p:spPr>
        <p:txBody>
          <a:bodyPr/>
          <a:lstStyle>
            <a:lvl1pPr marL="0" indent="0">
              <a:spcBef>
                <a:spcPts val="1000"/>
              </a:spcBef>
              <a:buNone/>
              <a:defRPr sz="11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17" name="Rechteck 1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29740" y="2315784"/>
            <a:ext cx="2100000" cy="277374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70" dirty="0"/>
          </a:p>
        </p:txBody>
      </p:sp>
      <p:sp>
        <p:nvSpPr>
          <p:cNvPr id="18" name="Bildplatzhalter 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20"/>
          </p:nvPr>
        </p:nvSpPr>
        <p:spPr>
          <a:xfrm>
            <a:off x="5579740" y="1702800"/>
            <a:ext cx="1224000" cy="1224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0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9" name="Textplatzhalt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5327885" y="3214800"/>
            <a:ext cx="1800000" cy="252000"/>
          </a:xfrm>
        </p:spPr>
        <p:txBody>
          <a:bodyPr/>
          <a:lstStyle>
            <a:lvl1pPr marL="0" indent="0">
              <a:buNone/>
              <a:defRPr sz="11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20" name="Textplatzhalter 10"/>
          <p:cNvSpPr>
            <a:spLocks noGrp="1"/>
          </p:cNvSpPr>
          <p:nvPr>
            <p:ph type="body" sz="quarter" idx="22" hasCustomPrompt="1"/>
          </p:nvPr>
        </p:nvSpPr>
        <p:spPr>
          <a:xfrm>
            <a:off x="5327885" y="3600000"/>
            <a:ext cx="1800000" cy="1194250"/>
          </a:xfrm>
        </p:spPr>
        <p:txBody>
          <a:bodyPr/>
          <a:lstStyle>
            <a:lvl1pPr marL="0" indent="0">
              <a:spcBef>
                <a:spcPts val="1000"/>
              </a:spcBef>
              <a:buNone/>
              <a:defRPr sz="11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4CEAAF95-1E7C-439B-B17B-4EE7F6B762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r>
              <a:rPr lang="en-US"/>
              <a:t>09.07.2024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94C19C5-0EAF-4980-9D85-20656307C4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288FC159-6705-469F-BDBE-58D9127C0A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8454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erson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23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90000" y="716406"/>
            <a:ext cx="6840000" cy="276225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9" name="Rechteck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88939" y="2315786"/>
            <a:ext cx="1692917" cy="277374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70" dirty="0"/>
          </a:p>
        </p:txBody>
      </p:sp>
      <p:sp>
        <p:nvSpPr>
          <p:cNvPr id="8" name="Bildplatzhalter 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65855" y="1739375"/>
            <a:ext cx="1152000" cy="1152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600000" y="3214804"/>
            <a:ext cx="1354162" cy="407775"/>
          </a:xfrm>
        </p:spPr>
        <p:txBody>
          <a:bodyPr/>
          <a:lstStyle>
            <a:lvl1pPr marL="0" indent="0">
              <a:buNone/>
              <a:defRPr sz="11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600000" y="3809772"/>
            <a:ext cx="1354162" cy="1135960"/>
          </a:xfrm>
        </p:spPr>
        <p:txBody>
          <a:bodyPr/>
          <a:lstStyle>
            <a:lvl1pPr marL="0" indent="0">
              <a:spcBef>
                <a:spcPts val="1000"/>
              </a:spcBef>
              <a:buNone/>
              <a:defRPr sz="11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24" name="Rechteck 2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121211" y="2315786"/>
            <a:ext cx="1680000" cy="277374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70" dirty="0"/>
          </a:p>
        </p:txBody>
      </p:sp>
      <p:sp>
        <p:nvSpPr>
          <p:cNvPr id="25" name="Bildplatzhalter 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2385211" y="1739375"/>
            <a:ext cx="1152000" cy="1152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0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6" name="Textplatzhalt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2316197" y="3214804"/>
            <a:ext cx="1354162" cy="407775"/>
          </a:xfrm>
        </p:spPr>
        <p:txBody>
          <a:bodyPr/>
          <a:lstStyle>
            <a:lvl1pPr marL="0" indent="0">
              <a:buNone/>
              <a:defRPr sz="11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27" name="Textplatzhalt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2316197" y="3809772"/>
            <a:ext cx="1354162" cy="1135960"/>
          </a:xfrm>
        </p:spPr>
        <p:txBody>
          <a:bodyPr/>
          <a:lstStyle>
            <a:lvl1pPr marL="0" indent="0">
              <a:spcBef>
                <a:spcPts val="1000"/>
              </a:spcBef>
              <a:buNone/>
              <a:defRPr sz="11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28" name="Rechteck 2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840567" y="2315786"/>
            <a:ext cx="1680000" cy="277374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70" dirty="0"/>
          </a:p>
        </p:txBody>
      </p:sp>
      <p:sp>
        <p:nvSpPr>
          <p:cNvPr id="29" name="Bildplatzhalter 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104567" y="1739375"/>
            <a:ext cx="1152000" cy="1152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0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0" name="Textplatzhalt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4037133" y="3214804"/>
            <a:ext cx="1354162" cy="407775"/>
          </a:xfrm>
        </p:spPr>
        <p:txBody>
          <a:bodyPr/>
          <a:lstStyle>
            <a:lvl1pPr marL="0" indent="0">
              <a:buNone/>
              <a:defRPr sz="11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31" name="Textplatzhalter 10"/>
          <p:cNvSpPr>
            <a:spLocks noGrp="1"/>
          </p:cNvSpPr>
          <p:nvPr>
            <p:ph type="body" sz="quarter" idx="22" hasCustomPrompt="1"/>
          </p:nvPr>
        </p:nvSpPr>
        <p:spPr>
          <a:xfrm>
            <a:off x="4037133" y="3809772"/>
            <a:ext cx="1354162" cy="1135960"/>
          </a:xfrm>
        </p:spPr>
        <p:txBody>
          <a:bodyPr/>
          <a:lstStyle>
            <a:lvl1pPr marL="0" indent="0">
              <a:spcBef>
                <a:spcPts val="1000"/>
              </a:spcBef>
              <a:buNone/>
              <a:defRPr sz="11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32" name="Rechteck 3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559924" y="2315786"/>
            <a:ext cx="1680000" cy="277374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70" dirty="0"/>
          </a:p>
        </p:txBody>
      </p:sp>
      <p:sp>
        <p:nvSpPr>
          <p:cNvPr id="33" name="Bildplatzhalter 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5823924" y="1739375"/>
            <a:ext cx="1152000" cy="1152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0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4" name="Textplatzhalter 10"/>
          <p:cNvSpPr>
            <a:spLocks noGrp="1"/>
          </p:cNvSpPr>
          <p:nvPr>
            <p:ph type="body" sz="quarter" idx="24" hasCustomPrompt="1"/>
          </p:nvPr>
        </p:nvSpPr>
        <p:spPr>
          <a:xfrm>
            <a:off x="5758070" y="3214804"/>
            <a:ext cx="1354162" cy="407775"/>
          </a:xfrm>
        </p:spPr>
        <p:txBody>
          <a:bodyPr/>
          <a:lstStyle>
            <a:lvl1pPr marL="0" indent="0">
              <a:buNone/>
              <a:defRPr sz="11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35" name="Textplatzhalter 10"/>
          <p:cNvSpPr>
            <a:spLocks noGrp="1"/>
          </p:cNvSpPr>
          <p:nvPr>
            <p:ph type="body" sz="quarter" idx="25" hasCustomPrompt="1"/>
          </p:nvPr>
        </p:nvSpPr>
        <p:spPr>
          <a:xfrm>
            <a:off x="5758070" y="3809772"/>
            <a:ext cx="1354162" cy="1135960"/>
          </a:xfrm>
        </p:spPr>
        <p:txBody>
          <a:bodyPr/>
          <a:lstStyle>
            <a:lvl1pPr marL="0" indent="0">
              <a:spcBef>
                <a:spcPts val="1000"/>
              </a:spcBef>
              <a:buNone/>
              <a:defRPr sz="11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F056291B-A240-4F2F-93A1-34447A9456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26"/>
          </p:nvPr>
        </p:nvSpPr>
        <p:spPr/>
        <p:txBody>
          <a:bodyPr/>
          <a:lstStyle/>
          <a:p>
            <a:r>
              <a:rPr lang="en-US"/>
              <a:t>09.07.2024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30FDCC4-5DBC-421B-B9BD-34F2689E2C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27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BEF8F6F0-1159-474F-AAEB-A33C1AB834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25943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2 Institute Sublogo Kre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171" y="344528"/>
            <a:ext cx="2056867" cy="431998"/>
          </a:xfrm>
          <a:prstGeom prst="rect">
            <a:avLst/>
          </a:prstGeom>
        </p:spPr>
      </p:pic>
      <p:sp>
        <p:nvSpPr>
          <p:cNvPr id="16" name="Textplatzhalter 9"/>
          <p:cNvSpPr>
            <a:spLocks noGrp="1"/>
          </p:cNvSpPr>
          <p:nvPr>
            <p:ph type="body" sz="quarter" idx="13" hasCustomPrompt="1"/>
          </p:nvPr>
        </p:nvSpPr>
        <p:spPr>
          <a:xfrm>
            <a:off x="936493" y="648000"/>
            <a:ext cx="2968261" cy="483423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200"/>
            </a:lvl1pPr>
          </a:lstStyle>
          <a:p>
            <a:pPr lvl="0"/>
            <a:r>
              <a:rPr lang="de-DE" dirty="0"/>
              <a:t>Institutsname max. 2-zeilig, bitte hier klicken und überschreiben</a:t>
            </a:r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0"/>
          </p:nvPr>
        </p:nvSpPr>
        <p:spPr>
          <a:xfrm>
            <a:off x="0" y="1381126"/>
            <a:ext cx="7620000" cy="4335675"/>
          </a:xfrm>
          <a:solidFill>
            <a:schemeClr val="bg1">
              <a:lumMod val="85000"/>
            </a:schemeClr>
          </a:solidFill>
        </p:spPr>
        <p:txBody>
          <a:bodyPr lIns="72000"/>
          <a:lstStyle>
            <a:lvl1pPr marL="0" indent="0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itel 1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84894" y="451027"/>
            <a:ext cx="4635106" cy="5265775"/>
          </a:xfrm>
          <a:custGeom>
            <a:avLst/>
            <a:gdLst>
              <a:gd name="connsiteX0" fmla="*/ 3097937 w 4635106"/>
              <a:gd name="connsiteY0" fmla="*/ 0 h 5265775"/>
              <a:gd name="connsiteX1" fmla="*/ 4574598 w 4635106"/>
              <a:gd name="connsiteY1" fmla="*/ 373905 h 5265775"/>
              <a:gd name="connsiteX2" fmla="*/ 4635106 w 4635106"/>
              <a:gd name="connsiteY2" fmla="*/ 410664 h 5265775"/>
              <a:gd name="connsiteX3" fmla="*/ 4635106 w 4635106"/>
              <a:gd name="connsiteY3" fmla="*/ 5265775 h 5265775"/>
              <a:gd name="connsiteX4" fmla="*/ 886703 w 4635106"/>
              <a:gd name="connsiteY4" fmla="*/ 5265775 h 5265775"/>
              <a:gd name="connsiteX5" fmla="*/ 707419 w 4635106"/>
              <a:gd name="connsiteY5" fmla="*/ 5068513 h 5265775"/>
              <a:gd name="connsiteX6" fmla="*/ 0 w 4635106"/>
              <a:gd name="connsiteY6" fmla="*/ 3097937 h 5265775"/>
              <a:gd name="connsiteX7" fmla="*/ 3097937 w 4635106"/>
              <a:gd name="connsiteY7" fmla="*/ 0 h 5265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635106" h="5265775">
                <a:moveTo>
                  <a:pt x="3097937" y="0"/>
                </a:moveTo>
                <a:cubicBezTo>
                  <a:pt x="3632607" y="0"/>
                  <a:pt x="4135641" y="135449"/>
                  <a:pt x="4574598" y="373905"/>
                </a:cubicBezTo>
                <a:lnTo>
                  <a:pt x="4635106" y="410664"/>
                </a:lnTo>
                <a:lnTo>
                  <a:pt x="4635106" y="5265775"/>
                </a:lnTo>
                <a:lnTo>
                  <a:pt x="886703" y="5265775"/>
                </a:lnTo>
                <a:lnTo>
                  <a:pt x="707419" y="5068513"/>
                </a:lnTo>
                <a:cubicBezTo>
                  <a:pt x="265480" y="4533007"/>
                  <a:pt x="0" y="3846475"/>
                  <a:pt x="0" y="3097937"/>
                </a:cubicBezTo>
                <a:cubicBezTo>
                  <a:pt x="0" y="1386994"/>
                  <a:pt x="1386994" y="0"/>
                  <a:pt x="3097937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1260000" anchor="b" anchorCtr="0">
            <a:noAutofit/>
          </a:bodyPr>
          <a:lstStyle>
            <a:lvl1pPr marL="0" indent="0" algn="ctr">
              <a:lnSpc>
                <a:spcPct val="90000"/>
              </a:lnSpc>
              <a:defRPr sz="200" b="1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11" name="Textplatzhalter 3"/>
          <p:cNvSpPr>
            <a:spLocks noGrp="1"/>
          </p:cNvSpPr>
          <p:nvPr>
            <p:ph type="body" sz="quarter" idx="16" hasCustomPrompt="1"/>
          </p:nvPr>
        </p:nvSpPr>
        <p:spPr>
          <a:xfrm>
            <a:off x="3705225" y="1573079"/>
            <a:ext cx="3638550" cy="3121003"/>
          </a:xfrm>
        </p:spPr>
        <p:txBody>
          <a:bodyPr anchor="b" anchorCtr="0"/>
          <a:lstStyle>
            <a:lvl1pPr marL="0" indent="0">
              <a:lnSpc>
                <a:spcPct val="90000"/>
              </a:lnSpc>
              <a:spcBef>
                <a:spcPts val="0"/>
              </a:spcBef>
              <a:buFontTx/>
              <a:buNone/>
              <a:defRPr sz="2800" b="1">
                <a:solidFill>
                  <a:schemeClr val="bg1"/>
                </a:solidFill>
                <a:highlight>
                  <a:srgbClr val="000000"/>
                </a:highlight>
              </a:defRPr>
            </a:lvl1pPr>
            <a:lvl2pPr marL="146826" indent="0">
              <a:buFontTx/>
              <a:buNone/>
              <a:defRPr sz="2800" b="1">
                <a:solidFill>
                  <a:schemeClr val="bg1"/>
                </a:solidFill>
              </a:defRPr>
            </a:lvl2pPr>
            <a:lvl3pPr marL="300266" indent="0">
              <a:buFontTx/>
              <a:buNone/>
              <a:defRPr sz="2800" b="1">
                <a:solidFill>
                  <a:schemeClr val="bg1"/>
                </a:solidFill>
              </a:defRPr>
            </a:lvl3pPr>
            <a:lvl4pPr marL="447092" indent="0">
              <a:buFontTx/>
              <a:buNone/>
              <a:defRPr sz="2800" b="1">
                <a:solidFill>
                  <a:schemeClr val="bg1"/>
                </a:solidFill>
              </a:defRPr>
            </a:lvl4pPr>
            <a:lvl5pPr marL="600532" indent="0">
              <a:buFontTx/>
              <a:buNone/>
              <a:defRPr sz="2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Barrierefreier Titel – Text durch Klicken </a:t>
            </a:r>
            <a:br>
              <a:rPr lang="de-DE" dirty="0"/>
            </a:br>
            <a:r>
              <a:rPr lang="de-DE" dirty="0"/>
              <a:t>hinzufügen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705225" y="4748325"/>
            <a:ext cx="3638550" cy="42840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buNone/>
              <a:defRPr sz="1600">
                <a:solidFill>
                  <a:schemeClr val="bg1"/>
                </a:solidFill>
                <a:highlight>
                  <a:srgbClr val="000000"/>
                </a:highlight>
              </a:defRPr>
            </a:lvl1pPr>
            <a:lvl2pPr marL="285717" indent="0" algn="ctr">
              <a:buNone/>
              <a:defRPr sz="1250"/>
            </a:lvl2pPr>
            <a:lvl3pPr marL="571431" indent="0" algn="ctr">
              <a:buNone/>
              <a:defRPr sz="1125"/>
            </a:lvl3pPr>
            <a:lvl4pPr marL="857147" indent="0" algn="ctr">
              <a:buNone/>
              <a:defRPr sz="1000"/>
            </a:lvl4pPr>
            <a:lvl5pPr marL="1142863" indent="0" algn="ctr">
              <a:buNone/>
              <a:defRPr sz="1000"/>
            </a:lvl5pPr>
            <a:lvl6pPr marL="1428579" indent="0" algn="ctr">
              <a:buNone/>
              <a:defRPr sz="1000"/>
            </a:lvl6pPr>
            <a:lvl7pPr marL="1714293" indent="0" algn="ctr">
              <a:buNone/>
              <a:defRPr sz="1000"/>
            </a:lvl7pPr>
            <a:lvl8pPr marL="2000010" indent="0" algn="ctr">
              <a:buNone/>
              <a:defRPr sz="1000"/>
            </a:lvl8pPr>
            <a:lvl9pPr marL="2285727" indent="0" algn="ctr">
              <a:buNone/>
              <a:defRPr sz="1000"/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10" name="Bildplatzhalter 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1968124" y="2096931"/>
            <a:ext cx="1606735" cy="1557959"/>
          </a:xfrm>
          <a:prstGeom prst="ellipse">
            <a:avLst/>
          </a:prstGeo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sz="900" baseline="0"/>
            </a:lvl1pPr>
          </a:lstStyle>
          <a:p>
            <a:r>
              <a:rPr lang="de-DE" dirty="0" err="1"/>
              <a:t>Sublogo</a:t>
            </a:r>
            <a:r>
              <a:rPr lang="de-DE" dirty="0"/>
              <a:t> einfügen</a:t>
            </a:r>
          </a:p>
        </p:txBody>
      </p:sp>
    </p:spTree>
    <p:extLst>
      <p:ext uri="{BB962C8B-B14F-4D97-AF65-F5344CB8AC3E}">
        <p14:creationId xmlns:p14="http://schemas.microsoft.com/office/powerpoint/2010/main" val="374623223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90000" y="716406"/>
            <a:ext cx="6840000" cy="276225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4F3E02D2-B4DD-4B18-B16D-42F506197E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09.07.2024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B2D78BF-34A9-419C-904E-23266DA493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CFA8145C-ADB4-48AD-A481-B8B40B131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109173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B5A337E-8A5F-4D8B-8BFC-87A97EC570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09.07.2024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AAC460F-88A1-4E6F-A1B3-69FFAA8BD7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DCDE781-678A-459B-8E37-8033F31C6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939819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itute_Schlus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fik 1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171" y="344528"/>
            <a:ext cx="2056867" cy="431998"/>
          </a:xfrm>
          <a:prstGeom prst="rect">
            <a:avLst/>
          </a:prstGeom>
        </p:spPr>
      </p:pic>
      <p:sp>
        <p:nvSpPr>
          <p:cNvPr id="13" name="Textplatzhalter 9"/>
          <p:cNvSpPr>
            <a:spLocks noGrp="1"/>
          </p:cNvSpPr>
          <p:nvPr>
            <p:ph type="body" sz="quarter" idx="13" hasCustomPrompt="1"/>
          </p:nvPr>
        </p:nvSpPr>
        <p:spPr>
          <a:xfrm>
            <a:off x="928028" y="648000"/>
            <a:ext cx="2968261" cy="483423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000"/>
            </a:lvl1pPr>
          </a:lstStyle>
          <a:p>
            <a:pPr lvl="0"/>
            <a:r>
              <a:rPr lang="de-DE" dirty="0"/>
              <a:t>Institutsname max. 2-zeilig, bitte hier klicken und überschreiben</a:t>
            </a:r>
          </a:p>
        </p:txBody>
      </p:sp>
      <p:sp>
        <p:nvSpPr>
          <p:cNvPr id="16" name="Textfeld"/>
          <p:cNvSpPr txBox="1"/>
          <p:nvPr userDrawn="1"/>
        </p:nvSpPr>
        <p:spPr>
          <a:xfrm>
            <a:off x="396000" y="1486800"/>
            <a:ext cx="1800000" cy="324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 indent="0" defTabSz="685800">
              <a:lnSpc>
                <a:spcPct val="12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49263" indent="-27305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2pPr>
            <a:lvl3pPr marL="715963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3pPr>
            <a:lvl4pPr marL="987425" indent="-271463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4pPr>
            <a:lvl5pPr marL="1254125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lvl="0">
              <a:spcBef>
                <a:spcPts val="167"/>
              </a:spcBef>
              <a:spcAft>
                <a:spcPts val="0"/>
              </a:spcAft>
              <a:tabLst>
                <a:tab pos="451061" algn="l"/>
              </a:tabLst>
            </a:pPr>
            <a:r>
              <a:rPr lang="de-DE" sz="2000" b="1" dirty="0">
                <a:solidFill>
                  <a:schemeClr val="tx1"/>
                </a:solidFill>
              </a:rPr>
              <a:t>Vielen Dank!</a:t>
            </a:r>
          </a:p>
        </p:txBody>
      </p:sp>
      <p:sp>
        <p:nvSpPr>
          <p:cNvPr id="6" name="Bildplatzhalter 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6000" y="2149167"/>
            <a:ext cx="1442516" cy="1442516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Textplatzhalter 10"/>
          <p:cNvSpPr>
            <a:spLocks noGrp="1"/>
          </p:cNvSpPr>
          <p:nvPr>
            <p:ph type="body" sz="quarter" idx="22" hasCustomPrompt="1"/>
          </p:nvPr>
        </p:nvSpPr>
        <p:spPr>
          <a:xfrm>
            <a:off x="2047400" y="2325600"/>
            <a:ext cx="3290054" cy="2160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20" name="E-Mail">
            <a:extLst>
              <a:ext uri="{FF2B5EF4-FFF2-40B4-BE49-F238E27FC236}">
                <a16:creationId xmlns:a16="http://schemas.microsoft.com/office/drawing/2014/main" id="{A43F077D-71D9-46E0-BA84-58DE1DEA47D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047400" y="2757117"/>
            <a:ext cx="542646" cy="216482"/>
          </a:xfrm>
        </p:spPr>
        <p:txBody>
          <a:bodyPr/>
          <a:lstStyle>
            <a:lvl1pPr>
              <a:buFontTx/>
              <a:buNone/>
              <a:defRPr lang="de-DE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lang="de-DE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defRPr lang="de-DE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defRPr lang="de-DE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defRPr lang="de-DE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l" defTabSz="571431" rtl="0" eaLnBrk="1" latinLnBrk="0" hangingPunct="1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de-DE" dirty="0"/>
              <a:t>E-Mail</a:t>
            </a:r>
          </a:p>
        </p:txBody>
      </p:sp>
      <p:sp>
        <p:nvSpPr>
          <p:cNvPr id="27" name="Email Adresse">
            <a:extLst>
              <a:ext uri="{FF2B5EF4-FFF2-40B4-BE49-F238E27FC236}">
                <a16:creationId xmlns:a16="http://schemas.microsoft.com/office/drawing/2014/main" id="{A1322FEB-47A4-4374-AAD3-156CC34E420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590047" y="2757117"/>
            <a:ext cx="2747409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Adresse eingeben</a:t>
            </a:r>
          </a:p>
        </p:txBody>
      </p:sp>
      <p:sp>
        <p:nvSpPr>
          <p:cNvPr id="35" name="Telefonnummer">
            <a:extLst>
              <a:ext uri="{FF2B5EF4-FFF2-40B4-BE49-F238E27FC236}">
                <a16:creationId xmlns:a16="http://schemas.microsoft.com/office/drawing/2014/main" id="{01B42A5A-F657-48EC-BB09-3F9757C85C2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2047401" y="2988485"/>
            <a:ext cx="1745931" cy="245786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Telefon +49 (0) 711 685-</a:t>
            </a:r>
          </a:p>
        </p:txBody>
      </p:sp>
      <p:sp>
        <p:nvSpPr>
          <p:cNvPr id="29" name="Durchwahl">
            <a:extLst>
              <a:ext uri="{FF2B5EF4-FFF2-40B4-BE49-F238E27FC236}">
                <a16:creationId xmlns:a16="http://schemas.microsoft.com/office/drawing/2014/main" id="{7726C7E1-215D-4D33-833A-AC95E22CC78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704751" y="2988485"/>
            <a:ext cx="649267" cy="245786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###-##</a:t>
            </a:r>
          </a:p>
        </p:txBody>
      </p:sp>
      <p:sp>
        <p:nvSpPr>
          <p:cNvPr id="30" name="www">
            <a:extLst>
              <a:ext uri="{FF2B5EF4-FFF2-40B4-BE49-F238E27FC236}">
                <a16:creationId xmlns:a16="http://schemas.microsoft.com/office/drawing/2014/main" id="{FBFC000E-733C-406F-B662-F39F7BC8151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047401" y="3249158"/>
            <a:ext cx="364806" cy="238329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www.</a:t>
            </a:r>
          </a:p>
        </p:txBody>
      </p:sp>
      <p:sp>
        <p:nvSpPr>
          <p:cNvPr id="31" name="Webadresse">
            <a:extLst>
              <a:ext uri="{FF2B5EF4-FFF2-40B4-BE49-F238E27FC236}">
                <a16:creationId xmlns:a16="http://schemas.microsoft.com/office/drawing/2014/main" id="{5F5B3CDA-9DFD-4FBA-8D46-2DFE1632D4B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412209" y="3249158"/>
            <a:ext cx="1838323" cy="238329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Adresse eingeben</a:t>
            </a:r>
          </a:p>
        </p:txBody>
      </p:sp>
      <p:sp>
        <p:nvSpPr>
          <p:cNvPr id="32" name="Universität Stuttgart">
            <a:extLst>
              <a:ext uri="{FF2B5EF4-FFF2-40B4-BE49-F238E27FC236}">
                <a16:creationId xmlns:a16="http://schemas.microsoft.com/office/drawing/2014/main" id="{A764DEB1-79B1-4247-8081-632B01A6CDD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047400" y="3693602"/>
            <a:ext cx="2500012" cy="218691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l" defTabSz="571431" rtl="0" eaLnBrk="1" latinLnBrk="0" hangingPunct="1">
              <a:lnSpc>
                <a:spcPct val="120000"/>
              </a:lnSpc>
              <a:spcBef>
                <a:spcPts val="625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tabLst>
                <a:tab pos="541317" algn="l"/>
              </a:tabLst>
            </a:pPr>
            <a:r>
              <a:rPr lang="de-DE" dirty="0"/>
              <a:t>Universität Stuttgart</a:t>
            </a:r>
          </a:p>
        </p:txBody>
      </p:sp>
      <p:sp>
        <p:nvSpPr>
          <p:cNvPr id="33" name="Abteilung Institut">
            <a:extLst>
              <a:ext uri="{FF2B5EF4-FFF2-40B4-BE49-F238E27FC236}">
                <a16:creationId xmlns:a16="http://schemas.microsoft.com/office/drawing/2014/main" id="{BABB2DA4-9AC3-4D84-8BD1-4967FDD83F2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047400" y="3932546"/>
            <a:ext cx="3290054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Abteilung oder Institutsname</a:t>
            </a:r>
          </a:p>
        </p:txBody>
      </p:sp>
      <p:sp>
        <p:nvSpPr>
          <p:cNvPr id="34" name="Adressfeld">
            <a:extLst>
              <a:ext uri="{FF2B5EF4-FFF2-40B4-BE49-F238E27FC236}">
                <a16:creationId xmlns:a16="http://schemas.microsoft.com/office/drawing/2014/main" id="{4541C919-D40F-454E-8191-1DF876837AC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047400" y="4168800"/>
            <a:ext cx="3290054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Adresse</a:t>
            </a:r>
          </a:p>
        </p:txBody>
      </p:sp>
    </p:spTree>
    <p:extLst>
      <p:ext uri="{BB962C8B-B14F-4D97-AF65-F5344CB8AC3E}">
        <p14:creationId xmlns:p14="http://schemas.microsoft.com/office/powerpoint/2010/main" val="65148658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itute_Schlussfolie blau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rafik 2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401" y="344528"/>
            <a:ext cx="2056867" cy="431998"/>
          </a:xfrm>
          <a:prstGeom prst="rect">
            <a:avLst/>
          </a:prstGeom>
        </p:spPr>
      </p:pic>
      <p:sp>
        <p:nvSpPr>
          <p:cNvPr id="14" name="Textplatzhalter 9"/>
          <p:cNvSpPr>
            <a:spLocks noGrp="1"/>
          </p:cNvSpPr>
          <p:nvPr>
            <p:ph type="body" sz="quarter" idx="13" hasCustomPrompt="1"/>
          </p:nvPr>
        </p:nvSpPr>
        <p:spPr>
          <a:xfrm>
            <a:off x="928028" y="648000"/>
            <a:ext cx="2968261" cy="483423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0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Institutsname max. 2-zeilig, bitte hier klicken und überschreiben</a:t>
            </a:r>
          </a:p>
        </p:txBody>
      </p:sp>
      <p:sp>
        <p:nvSpPr>
          <p:cNvPr id="18" name="Textfeld"/>
          <p:cNvSpPr txBox="1"/>
          <p:nvPr userDrawn="1"/>
        </p:nvSpPr>
        <p:spPr>
          <a:xfrm>
            <a:off x="396000" y="1486800"/>
            <a:ext cx="1800000" cy="324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 indent="0" defTabSz="685800">
              <a:lnSpc>
                <a:spcPct val="12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49263" indent="-27305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2pPr>
            <a:lvl3pPr marL="715963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3pPr>
            <a:lvl4pPr marL="987425" indent="-271463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4pPr>
            <a:lvl5pPr marL="1254125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lvl="0">
              <a:spcBef>
                <a:spcPts val="167"/>
              </a:spcBef>
              <a:spcAft>
                <a:spcPts val="0"/>
              </a:spcAft>
              <a:tabLst>
                <a:tab pos="451061" algn="l"/>
              </a:tabLst>
            </a:pPr>
            <a:r>
              <a:rPr lang="de-DE" sz="2000" b="1" dirty="0">
                <a:solidFill>
                  <a:schemeClr val="bg1"/>
                </a:solidFill>
              </a:rPr>
              <a:t>Vielen Dank!</a:t>
            </a:r>
          </a:p>
        </p:txBody>
      </p:sp>
      <p:sp>
        <p:nvSpPr>
          <p:cNvPr id="17" name="Bildplatzhalter 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6000" y="2149167"/>
            <a:ext cx="1442516" cy="1442516"/>
          </a:xfrm>
          <a:prstGeom prst="ellipse">
            <a:avLst/>
          </a:prstGeom>
          <a:solidFill>
            <a:schemeClr val="bg1"/>
          </a:solidFill>
        </p:spPr>
        <p:txBody>
          <a:bodyPr tIns="0"/>
          <a:lstStyle>
            <a:lvl1pPr marL="0" indent="0" algn="ctr">
              <a:buNone/>
              <a:defRPr sz="1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platzhalter 10"/>
          <p:cNvSpPr>
            <a:spLocks noGrp="1"/>
          </p:cNvSpPr>
          <p:nvPr>
            <p:ph type="body" sz="quarter" idx="22" hasCustomPrompt="1"/>
          </p:nvPr>
        </p:nvSpPr>
        <p:spPr>
          <a:xfrm>
            <a:off x="2047400" y="2325600"/>
            <a:ext cx="3290054" cy="2160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22" name="E-Mail">
            <a:extLst>
              <a:ext uri="{FF2B5EF4-FFF2-40B4-BE49-F238E27FC236}">
                <a16:creationId xmlns:a16="http://schemas.microsoft.com/office/drawing/2014/main" id="{29CD7F5A-BA88-4BFD-BF2B-C79FE17BDF0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047400" y="2757117"/>
            <a:ext cx="542646" cy="216482"/>
          </a:xfrm>
        </p:spPr>
        <p:txBody>
          <a:bodyPr/>
          <a:lstStyle>
            <a:lvl1pPr>
              <a:buFontTx/>
              <a:buNone/>
              <a:defRPr lang="de-DE" sz="1200" b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 lang="de-DE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defRPr lang="de-DE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defRPr lang="de-DE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defRPr lang="de-DE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l" defTabSz="571431" rtl="0" eaLnBrk="1" latinLnBrk="0" hangingPunct="1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de-DE" dirty="0"/>
              <a:t>E-Mail</a:t>
            </a:r>
          </a:p>
        </p:txBody>
      </p:sp>
      <p:sp>
        <p:nvSpPr>
          <p:cNvPr id="29" name="Email Adresse">
            <a:extLst>
              <a:ext uri="{FF2B5EF4-FFF2-40B4-BE49-F238E27FC236}">
                <a16:creationId xmlns:a16="http://schemas.microsoft.com/office/drawing/2014/main" id="{BC102BA4-B53E-4603-BABE-132E88E8F72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590047" y="2757117"/>
            <a:ext cx="2747409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Adresse eingeben</a:t>
            </a:r>
          </a:p>
        </p:txBody>
      </p:sp>
      <p:sp>
        <p:nvSpPr>
          <p:cNvPr id="37" name="Telefonnummer">
            <a:extLst>
              <a:ext uri="{FF2B5EF4-FFF2-40B4-BE49-F238E27FC236}">
                <a16:creationId xmlns:a16="http://schemas.microsoft.com/office/drawing/2014/main" id="{5565AB52-0CE4-4A86-90F6-BB61F8D68D8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2047401" y="2988485"/>
            <a:ext cx="1745931" cy="245786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Telefon +49 (0) 711 685-</a:t>
            </a:r>
          </a:p>
        </p:txBody>
      </p:sp>
      <p:sp>
        <p:nvSpPr>
          <p:cNvPr id="31" name="Durchwahl">
            <a:extLst>
              <a:ext uri="{FF2B5EF4-FFF2-40B4-BE49-F238E27FC236}">
                <a16:creationId xmlns:a16="http://schemas.microsoft.com/office/drawing/2014/main" id="{D018A7D5-AE0F-4F24-BFAC-5648647E289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704751" y="2988485"/>
            <a:ext cx="649267" cy="245786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###-##</a:t>
            </a:r>
          </a:p>
        </p:txBody>
      </p:sp>
      <p:sp>
        <p:nvSpPr>
          <p:cNvPr id="32" name="www">
            <a:extLst>
              <a:ext uri="{FF2B5EF4-FFF2-40B4-BE49-F238E27FC236}">
                <a16:creationId xmlns:a16="http://schemas.microsoft.com/office/drawing/2014/main" id="{12B35377-030E-403D-AC2E-C10985C7FF6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047401" y="3249158"/>
            <a:ext cx="364806" cy="238329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www.</a:t>
            </a:r>
          </a:p>
        </p:txBody>
      </p:sp>
      <p:sp>
        <p:nvSpPr>
          <p:cNvPr id="33" name="Webadresse">
            <a:extLst>
              <a:ext uri="{FF2B5EF4-FFF2-40B4-BE49-F238E27FC236}">
                <a16:creationId xmlns:a16="http://schemas.microsoft.com/office/drawing/2014/main" id="{62BC1ECD-9324-4C19-8044-BC9AD3D0522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412209" y="3249158"/>
            <a:ext cx="1838323" cy="238329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Adresse eingeben</a:t>
            </a:r>
          </a:p>
        </p:txBody>
      </p:sp>
      <p:sp>
        <p:nvSpPr>
          <p:cNvPr id="34" name="Universität Stuttgart">
            <a:extLst>
              <a:ext uri="{FF2B5EF4-FFF2-40B4-BE49-F238E27FC236}">
                <a16:creationId xmlns:a16="http://schemas.microsoft.com/office/drawing/2014/main" id="{950C253B-5729-4A8C-BD8F-E6BAB628C68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047400" y="3693602"/>
            <a:ext cx="2500012" cy="218691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l" defTabSz="571431" rtl="0" eaLnBrk="1" latinLnBrk="0" hangingPunct="1">
              <a:lnSpc>
                <a:spcPct val="120000"/>
              </a:lnSpc>
              <a:spcBef>
                <a:spcPts val="625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tabLst>
                <a:tab pos="541317" algn="l"/>
              </a:tabLst>
            </a:pPr>
            <a:r>
              <a:rPr lang="de-DE" dirty="0"/>
              <a:t>Universität Stuttgart</a:t>
            </a:r>
          </a:p>
        </p:txBody>
      </p:sp>
      <p:sp>
        <p:nvSpPr>
          <p:cNvPr id="35" name="Abteilung Institut">
            <a:extLst>
              <a:ext uri="{FF2B5EF4-FFF2-40B4-BE49-F238E27FC236}">
                <a16:creationId xmlns:a16="http://schemas.microsoft.com/office/drawing/2014/main" id="{7B35A610-30BC-40D5-9332-0548BFCA46D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047400" y="3932546"/>
            <a:ext cx="3290054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Abteilung oder Institutsname</a:t>
            </a:r>
          </a:p>
        </p:txBody>
      </p:sp>
      <p:sp>
        <p:nvSpPr>
          <p:cNvPr id="36" name="Adressfeld">
            <a:extLst>
              <a:ext uri="{FF2B5EF4-FFF2-40B4-BE49-F238E27FC236}">
                <a16:creationId xmlns:a16="http://schemas.microsoft.com/office/drawing/2014/main" id="{043B5BA8-0BD5-4265-9394-7AC7B50C4D6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047400" y="4168800"/>
            <a:ext cx="3290054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Adresse</a:t>
            </a:r>
          </a:p>
        </p:txBody>
      </p:sp>
    </p:spTree>
    <p:extLst>
      <p:ext uri="{BB962C8B-B14F-4D97-AF65-F5344CB8AC3E}">
        <p14:creationId xmlns:p14="http://schemas.microsoft.com/office/powerpoint/2010/main" val="21927136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3 Institute Bild im Kre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171" y="344528"/>
            <a:ext cx="2056867" cy="431998"/>
          </a:xfrm>
          <a:prstGeom prst="rect">
            <a:avLst/>
          </a:prstGeom>
        </p:spPr>
      </p:pic>
      <p:sp>
        <p:nvSpPr>
          <p:cNvPr id="16" name="Textplatzhalter 9"/>
          <p:cNvSpPr>
            <a:spLocks noGrp="1"/>
          </p:cNvSpPr>
          <p:nvPr>
            <p:ph type="body" sz="quarter" idx="13" hasCustomPrompt="1"/>
          </p:nvPr>
        </p:nvSpPr>
        <p:spPr>
          <a:xfrm>
            <a:off x="936493" y="648000"/>
            <a:ext cx="2968261" cy="483423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200"/>
            </a:lvl1pPr>
          </a:lstStyle>
          <a:p>
            <a:pPr lvl="0"/>
            <a:r>
              <a:rPr lang="de-DE" dirty="0"/>
              <a:t>Institutsname max. 2-zeilig, bitte hier klicken und überschreiben</a:t>
            </a:r>
          </a:p>
        </p:txBody>
      </p:sp>
      <p:sp>
        <p:nvSpPr>
          <p:cNvPr id="4" name="Rechteck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381126"/>
            <a:ext cx="7620000" cy="43356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8" hasCustomPrompt="1"/>
          </p:nvPr>
        </p:nvSpPr>
        <p:spPr>
          <a:xfrm>
            <a:off x="390525" y="1508124"/>
            <a:ext cx="3557588" cy="3024000"/>
          </a:xfrm>
        </p:spPr>
        <p:txBody>
          <a:bodyPr/>
          <a:lstStyle>
            <a:lvl1pPr marL="0" indent="0">
              <a:lnSpc>
                <a:spcPct val="90000"/>
              </a:lnSpc>
              <a:buFontTx/>
              <a:buNone/>
              <a:defRPr sz="2800" b="1">
                <a:solidFill>
                  <a:schemeClr val="bg1"/>
                </a:solidFill>
              </a:defRPr>
            </a:lvl1pPr>
            <a:lvl2pPr marL="146826" indent="0">
              <a:lnSpc>
                <a:spcPct val="90000"/>
              </a:lnSpc>
              <a:buFontTx/>
              <a:buNone/>
              <a:defRPr sz="2800" b="1">
                <a:solidFill>
                  <a:schemeClr val="bg1"/>
                </a:solidFill>
              </a:defRPr>
            </a:lvl2pPr>
            <a:lvl3pPr marL="300266" indent="0">
              <a:lnSpc>
                <a:spcPct val="90000"/>
              </a:lnSpc>
              <a:buFontTx/>
              <a:buNone/>
              <a:defRPr sz="2800" b="1">
                <a:solidFill>
                  <a:schemeClr val="bg1"/>
                </a:solidFill>
              </a:defRPr>
            </a:lvl3pPr>
            <a:lvl4pPr marL="447092" indent="0">
              <a:lnSpc>
                <a:spcPct val="90000"/>
              </a:lnSpc>
              <a:buFontTx/>
              <a:buNone/>
              <a:defRPr sz="2800" b="1">
                <a:solidFill>
                  <a:schemeClr val="bg1"/>
                </a:solidFill>
              </a:defRPr>
            </a:lvl4pPr>
            <a:lvl5pPr marL="600532" indent="0">
              <a:lnSpc>
                <a:spcPct val="90000"/>
              </a:lnSpc>
              <a:buFontTx/>
              <a:buNone/>
              <a:defRPr sz="2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Barrierefreier Titel – Text durch Klicken hinzufügen</a:t>
            </a:r>
          </a:p>
        </p:txBody>
      </p: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>
          <a:xfrm>
            <a:off x="390525" y="4629845"/>
            <a:ext cx="3558208" cy="450078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buNone/>
              <a:defRPr sz="1600">
                <a:solidFill>
                  <a:schemeClr val="bg1"/>
                </a:solidFill>
              </a:defRPr>
            </a:lvl1pPr>
            <a:lvl2pPr marL="285717" indent="0" algn="ctr">
              <a:buNone/>
              <a:defRPr sz="1250"/>
            </a:lvl2pPr>
            <a:lvl3pPr marL="571431" indent="0" algn="ctr">
              <a:buNone/>
              <a:defRPr sz="1125"/>
            </a:lvl3pPr>
            <a:lvl4pPr marL="857147" indent="0" algn="ctr">
              <a:buNone/>
              <a:defRPr sz="1000"/>
            </a:lvl4pPr>
            <a:lvl5pPr marL="1142863" indent="0" algn="ctr">
              <a:buNone/>
              <a:defRPr sz="1000"/>
            </a:lvl5pPr>
            <a:lvl6pPr marL="1428579" indent="0" algn="ctr">
              <a:buNone/>
              <a:defRPr sz="1000"/>
            </a:lvl6pPr>
            <a:lvl7pPr marL="1714293" indent="0" algn="ctr">
              <a:buNone/>
              <a:defRPr sz="1000"/>
            </a:lvl7pPr>
            <a:lvl8pPr marL="2000010" indent="0" algn="ctr">
              <a:buNone/>
              <a:defRPr sz="1000"/>
            </a:lvl8pPr>
            <a:lvl9pPr marL="2285727" indent="0" algn="ctr">
              <a:buNone/>
              <a:defRPr sz="1000"/>
            </a:lvl9pPr>
          </a:lstStyle>
          <a:p>
            <a:r>
              <a:rPr lang="en-US"/>
              <a:t>Click to edit Master subtitle style</a:t>
            </a:r>
            <a:endParaRPr lang="de-DE" dirty="0"/>
          </a:p>
        </p:txBody>
      </p:sp>
      <p:sp>
        <p:nvSpPr>
          <p:cNvPr id="8" name="Bildplatzhalter 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948734" y="1004399"/>
            <a:ext cx="3439625" cy="343864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Bildplatzhalter 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5942376" y="3719524"/>
            <a:ext cx="1329711" cy="132971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/>
          <a:lstStyle>
            <a:lvl1pPr marL="0" indent="0">
              <a:buFontTx/>
              <a:buNone/>
              <a:defRPr sz="900" baseline="0"/>
            </a:lvl1pPr>
          </a:lstStyle>
          <a:p>
            <a:r>
              <a:rPr lang="de-DE" dirty="0" err="1"/>
              <a:t>Sublogo</a:t>
            </a:r>
            <a:r>
              <a:rPr lang="de-DE" dirty="0"/>
              <a:t> einfügen</a:t>
            </a:r>
          </a:p>
        </p:txBody>
      </p:sp>
    </p:spTree>
    <p:extLst>
      <p:ext uri="{BB962C8B-B14F-4D97-AF65-F5344CB8AC3E}">
        <p14:creationId xmlns:p14="http://schemas.microsoft.com/office/powerpoint/2010/main" val="14549012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4 Institute Bild im Kre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171" y="344528"/>
            <a:ext cx="2056867" cy="431998"/>
          </a:xfrm>
          <a:prstGeom prst="rect">
            <a:avLst/>
          </a:prstGeom>
        </p:spPr>
      </p:pic>
      <p:sp>
        <p:nvSpPr>
          <p:cNvPr id="16" name="Textplatzhalter 9"/>
          <p:cNvSpPr>
            <a:spLocks noGrp="1"/>
          </p:cNvSpPr>
          <p:nvPr>
            <p:ph type="body" sz="quarter" idx="13" hasCustomPrompt="1"/>
          </p:nvPr>
        </p:nvSpPr>
        <p:spPr>
          <a:xfrm>
            <a:off x="936493" y="648000"/>
            <a:ext cx="2968261" cy="483423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200"/>
            </a:lvl1pPr>
          </a:lstStyle>
          <a:p>
            <a:pPr lvl="0"/>
            <a:r>
              <a:rPr lang="de-DE" dirty="0"/>
              <a:t>Institutsname max. 2-zeilig, bitte hier klicken und überschreiben</a:t>
            </a:r>
          </a:p>
        </p:txBody>
      </p:sp>
      <p:sp>
        <p:nvSpPr>
          <p:cNvPr id="4" name="Rechteck 3"/>
          <p:cNvSpPr/>
          <p:nvPr userDrawn="1"/>
        </p:nvSpPr>
        <p:spPr>
          <a:xfrm>
            <a:off x="0" y="1381126"/>
            <a:ext cx="7620000" cy="370840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10" name="Textplatzhalter 2"/>
          <p:cNvSpPr>
            <a:spLocks noGrp="1"/>
          </p:cNvSpPr>
          <p:nvPr>
            <p:ph type="body" sz="quarter" idx="18" hasCustomPrompt="1"/>
          </p:nvPr>
        </p:nvSpPr>
        <p:spPr>
          <a:xfrm>
            <a:off x="390525" y="1508124"/>
            <a:ext cx="3557588" cy="2934923"/>
          </a:xfrm>
        </p:spPr>
        <p:txBody>
          <a:bodyPr/>
          <a:lstStyle>
            <a:lvl1pPr marL="0" indent="0">
              <a:lnSpc>
                <a:spcPct val="90000"/>
              </a:lnSpc>
              <a:buFontTx/>
              <a:buNone/>
              <a:defRPr sz="2800" b="1">
                <a:solidFill>
                  <a:schemeClr val="bg1"/>
                </a:solidFill>
              </a:defRPr>
            </a:lvl1pPr>
            <a:lvl2pPr marL="146826" indent="0">
              <a:lnSpc>
                <a:spcPct val="90000"/>
              </a:lnSpc>
              <a:buFontTx/>
              <a:buNone/>
              <a:defRPr sz="2800" b="1">
                <a:solidFill>
                  <a:schemeClr val="bg1"/>
                </a:solidFill>
              </a:defRPr>
            </a:lvl2pPr>
            <a:lvl3pPr marL="300266" indent="0">
              <a:lnSpc>
                <a:spcPct val="90000"/>
              </a:lnSpc>
              <a:buFontTx/>
              <a:buNone/>
              <a:defRPr sz="2800" b="1">
                <a:solidFill>
                  <a:schemeClr val="bg1"/>
                </a:solidFill>
              </a:defRPr>
            </a:lvl3pPr>
            <a:lvl4pPr marL="447092" indent="0">
              <a:lnSpc>
                <a:spcPct val="90000"/>
              </a:lnSpc>
              <a:buFontTx/>
              <a:buNone/>
              <a:defRPr sz="2800" b="1">
                <a:solidFill>
                  <a:schemeClr val="bg1"/>
                </a:solidFill>
              </a:defRPr>
            </a:lvl4pPr>
            <a:lvl5pPr marL="600532" indent="0">
              <a:lnSpc>
                <a:spcPct val="90000"/>
              </a:lnSpc>
              <a:buFontTx/>
              <a:buNone/>
              <a:defRPr sz="2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Barrierefreier Titel – Text durch Klicken hinzufügen</a:t>
            </a:r>
          </a:p>
        </p:txBody>
      </p: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>
          <a:xfrm>
            <a:off x="390525" y="4463164"/>
            <a:ext cx="3558208" cy="511794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buNone/>
              <a:defRPr sz="1600">
                <a:solidFill>
                  <a:schemeClr val="bg1"/>
                </a:solidFill>
              </a:defRPr>
            </a:lvl1pPr>
            <a:lvl2pPr marL="285717" indent="0" algn="ctr">
              <a:buNone/>
              <a:defRPr sz="1250"/>
            </a:lvl2pPr>
            <a:lvl3pPr marL="571431" indent="0" algn="ctr">
              <a:buNone/>
              <a:defRPr sz="1125"/>
            </a:lvl3pPr>
            <a:lvl4pPr marL="857147" indent="0" algn="ctr">
              <a:buNone/>
              <a:defRPr sz="1000"/>
            </a:lvl4pPr>
            <a:lvl5pPr marL="1142863" indent="0" algn="ctr">
              <a:buNone/>
              <a:defRPr sz="1000"/>
            </a:lvl5pPr>
            <a:lvl6pPr marL="1428579" indent="0" algn="ctr">
              <a:buNone/>
              <a:defRPr sz="1000"/>
            </a:lvl6pPr>
            <a:lvl7pPr marL="1714293" indent="0" algn="ctr">
              <a:buNone/>
              <a:defRPr sz="1000"/>
            </a:lvl7pPr>
            <a:lvl8pPr marL="2000010" indent="0" algn="ctr">
              <a:buNone/>
              <a:defRPr sz="1000"/>
            </a:lvl8pPr>
            <a:lvl9pPr marL="2285727" indent="0" algn="ctr">
              <a:buNone/>
              <a:defRPr sz="1000"/>
            </a:lvl9pPr>
          </a:lstStyle>
          <a:p>
            <a:r>
              <a:rPr lang="en-US"/>
              <a:t>Click to edit Master subtitle style</a:t>
            </a:r>
            <a:endParaRPr lang="de-DE" dirty="0"/>
          </a:p>
        </p:txBody>
      </p:sp>
      <p:sp>
        <p:nvSpPr>
          <p:cNvPr id="8" name="Bildplatzhalter 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948734" y="1004399"/>
            <a:ext cx="3439625" cy="343864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Bildplatzhalter 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044410" y="5256213"/>
            <a:ext cx="1185333" cy="304800"/>
          </a:xfrm>
        </p:spPr>
        <p:txBody>
          <a:bodyPr/>
          <a:lstStyle>
            <a:lvl1pPr marL="0" indent="0">
              <a:buFontTx/>
              <a:buNone/>
              <a:defRPr sz="917" baseline="0"/>
            </a:lvl1pPr>
          </a:lstStyle>
          <a:p>
            <a:r>
              <a:rPr lang="de-DE" dirty="0" err="1"/>
              <a:t>Sublogo</a:t>
            </a:r>
            <a:r>
              <a:rPr lang="de-DE" dirty="0"/>
              <a:t> einfügen</a:t>
            </a:r>
          </a:p>
        </p:txBody>
      </p:sp>
    </p:spTree>
    <p:extLst>
      <p:ext uri="{BB962C8B-B14F-4D97-AF65-F5344CB8AC3E}">
        <p14:creationId xmlns:p14="http://schemas.microsoft.com/office/powerpoint/2010/main" val="12681274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90000" y="603599"/>
            <a:ext cx="6840000" cy="276225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0264" y="1020763"/>
            <a:ext cx="6839479" cy="4068762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09.07.2024</a:t>
            </a:r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Stuttgart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81450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2zeilig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390264" y="273055"/>
            <a:ext cx="6839479" cy="606769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0264" y="1020763"/>
            <a:ext cx="6839479" cy="4068762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4" name="Dat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09.07.2024</a:t>
            </a:r>
            <a:endParaRPr lang="de-DE" dirty="0"/>
          </a:p>
        </p:txBody>
      </p:sp>
      <p:sp>
        <p:nvSpPr>
          <p:cNvPr id="5" name="Footer Placeholder 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Stuttgart</a:t>
            </a:r>
            <a:endParaRPr lang="de-DE" dirty="0"/>
          </a:p>
        </p:txBody>
      </p:sp>
      <p:sp>
        <p:nvSpPr>
          <p:cNvPr id="6" name="Slide Number Placeholder 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833958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Kapite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k object 1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6628" y="1"/>
            <a:ext cx="5453591" cy="3271837"/>
          </a:xfrm>
          <a:custGeom>
            <a:avLst/>
            <a:gdLst/>
            <a:ahLst/>
            <a:cxnLst/>
            <a:rect l="l" t="t" r="r" b="b"/>
            <a:pathLst>
              <a:path w="6544309" h="3926204">
                <a:moveTo>
                  <a:pt x="68016" y="0"/>
                </a:moveTo>
                <a:lnTo>
                  <a:pt x="42823" y="123182"/>
                </a:lnTo>
                <a:lnTo>
                  <a:pt x="10846" y="385553"/>
                </a:lnTo>
                <a:lnTo>
                  <a:pt x="0" y="653897"/>
                </a:lnTo>
                <a:lnTo>
                  <a:pt x="10846" y="922242"/>
                </a:lnTo>
                <a:lnTo>
                  <a:pt x="42823" y="1184612"/>
                </a:lnTo>
                <a:lnTo>
                  <a:pt x="95089" y="1440166"/>
                </a:lnTo>
                <a:lnTo>
                  <a:pt x="166802" y="1688062"/>
                </a:lnTo>
                <a:lnTo>
                  <a:pt x="257120" y="1927457"/>
                </a:lnTo>
                <a:lnTo>
                  <a:pt x="365200" y="2157510"/>
                </a:lnTo>
                <a:lnTo>
                  <a:pt x="490201" y="2377378"/>
                </a:lnTo>
                <a:lnTo>
                  <a:pt x="631281" y="2586220"/>
                </a:lnTo>
                <a:lnTo>
                  <a:pt x="787597" y="2783193"/>
                </a:lnTo>
                <a:lnTo>
                  <a:pt x="958308" y="2967456"/>
                </a:lnTo>
                <a:lnTo>
                  <a:pt x="1142571" y="3138167"/>
                </a:lnTo>
                <a:lnTo>
                  <a:pt x="1339545" y="3294482"/>
                </a:lnTo>
                <a:lnTo>
                  <a:pt x="1548387" y="3435561"/>
                </a:lnTo>
                <a:lnTo>
                  <a:pt x="1768256" y="3560562"/>
                </a:lnTo>
                <a:lnTo>
                  <a:pt x="1998308" y="3668642"/>
                </a:lnTo>
                <a:lnTo>
                  <a:pt x="2237703" y="3758959"/>
                </a:lnTo>
                <a:lnTo>
                  <a:pt x="2485598" y="3830671"/>
                </a:lnTo>
                <a:lnTo>
                  <a:pt x="2741151" y="3882937"/>
                </a:lnTo>
                <a:lnTo>
                  <a:pt x="3003520" y="3914914"/>
                </a:lnTo>
                <a:lnTo>
                  <a:pt x="3271862" y="3925760"/>
                </a:lnTo>
                <a:lnTo>
                  <a:pt x="3540207" y="3914914"/>
                </a:lnTo>
                <a:lnTo>
                  <a:pt x="3802577" y="3882937"/>
                </a:lnTo>
                <a:lnTo>
                  <a:pt x="4058131" y="3830671"/>
                </a:lnTo>
                <a:lnTo>
                  <a:pt x="4306027" y="3758959"/>
                </a:lnTo>
                <a:lnTo>
                  <a:pt x="4545422" y="3668642"/>
                </a:lnTo>
                <a:lnTo>
                  <a:pt x="4775475" y="3560562"/>
                </a:lnTo>
                <a:lnTo>
                  <a:pt x="4995343" y="3435561"/>
                </a:lnTo>
                <a:lnTo>
                  <a:pt x="5204185" y="3294482"/>
                </a:lnTo>
                <a:lnTo>
                  <a:pt x="5401159" y="3138167"/>
                </a:lnTo>
                <a:lnTo>
                  <a:pt x="5585421" y="2967456"/>
                </a:lnTo>
                <a:lnTo>
                  <a:pt x="5756132" y="2783193"/>
                </a:lnTo>
                <a:lnTo>
                  <a:pt x="5912448" y="2586220"/>
                </a:lnTo>
                <a:lnTo>
                  <a:pt x="6053527" y="2377378"/>
                </a:lnTo>
                <a:lnTo>
                  <a:pt x="6178527" y="2157510"/>
                </a:lnTo>
                <a:lnTo>
                  <a:pt x="6286607" y="1927457"/>
                </a:lnTo>
                <a:lnTo>
                  <a:pt x="6376924" y="1688062"/>
                </a:lnTo>
                <a:lnTo>
                  <a:pt x="6448637" y="1440166"/>
                </a:lnTo>
                <a:lnTo>
                  <a:pt x="6500902" y="1184612"/>
                </a:lnTo>
                <a:lnTo>
                  <a:pt x="6532879" y="922242"/>
                </a:lnTo>
                <a:lnTo>
                  <a:pt x="6543725" y="653897"/>
                </a:lnTo>
                <a:lnTo>
                  <a:pt x="6532879" y="385553"/>
                </a:lnTo>
                <a:lnTo>
                  <a:pt x="6500902" y="123182"/>
                </a:lnTo>
                <a:lnTo>
                  <a:pt x="6475709" y="0"/>
                </a:lnTo>
                <a:lnTo>
                  <a:pt x="68016" y="0"/>
                </a:lnTo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lang="de-DE" sz="2006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019000" y="629828"/>
            <a:ext cx="3431758" cy="221599"/>
          </a:xfrm>
        </p:spPr>
        <p:txBody>
          <a:bodyPr>
            <a:noAutofit/>
          </a:bodyPr>
          <a:lstStyle>
            <a:lvl1pPr marL="0" indent="0">
              <a:buNone/>
              <a:defRPr sz="1200" baseline="0">
                <a:solidFill>
                  <a:schemeClr val="tx1"/>
                </a:solidFill>
              </a:defRPr>
            </a:lvl1pPr>
            <a:lvl2pPr marL="285717" indent="0">
              <a:buNone/>
              <a:defRPr sz="1250">
                <a:solidFill>
                  <a:schemeClr val="tx1">
                    <a:tint val="75000"/>
                  </a:schemeClr>
                </a:solidFill>
              </a:defRPr>
            </a:lvl2pPr>
            <a:lvl3pPr marL="571431" indent="0">
              <a:buNone/>
              <a:defRPr sz="1125">
                <a:solidFill>
                  <a:schemeClr val="tx1">
                    <a:tint val="75000"/>
                  </a:schemeClr>
                </a:solidFill>
              </a:defRPr>
            </a:lvl3pPr>
            <a:lvl4pPr marL="857147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4pPr>
            <a:lvl5pPr marL="1142863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5pPr>
            <a:lvl6pPr marL="1428579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6pPr>
            <a:lvl7pPr marL="1714293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7pPr>
            <a:lvl8pPr marL="2000010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8pPr>
            <a:lvl9pPr marL="2285727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Kapitel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9000" y="900000"/>
            <a:ext cx="3431758" cy="1360800"/>
          </a:xfrm>
        </p:spPr>
        <p:txBody>
          <a:bodyPr anchor="t" anchorCtr="0"/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468471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Unterkapite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019001" y="1944004"/>
            <a:ext cx="2522274" cy="221599"/>
          </a:xfrm>
        </p:spPr>
        <p:txBody>
          <a:bodyPr>
            <a:noAutofit/>
          </a:bodyPr>
          <a:lstStyle>
            <a:lvl1pPr marL="0" indent="0">
              <a:buNone/>
              <a:defRPr sz="1200" baseline="0">
                <a:solidFill>
                  <a:schemeClr val="bg1"/>
                </a:solidFill>
              </a:defRPr>
            </a:lvl1pPr>
            <a:lvl2pPr marL="285717" indent="0">
              <a:buNone/>
              <a:defRPr sz="1250">
                <a:solidFill>
                  <a:schemeClr val="tx1">
                    <a:tint val="75000"/>
                  </a:schemeClr>
                </a:solidFill>
              </a:defRPr>
            </a:lvl2pPr>
            <a:lvl3pPr marL="571431" indent="0">
              <a:buNone/>
              <a:defRPr sz="1125">
                <a:solidFill>
                  <a:schemeClr val="tx1">
                    <a:tint val="75000"/>
                  </a:schemeClr>
                </a:solidFill>
              </a:defRPr>
            </a:lvl3pPr>
            <a:lvl4pPr marL="857147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4pPr>
            <a:lvl5pPr marL="1142863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5pPr>
            <a:lvl6pPr marL="1428579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6pPr>
            <a:lvl7pPr marL="1714293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7pPr>
            <a:lvl8pPr marL="2000010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8pPr>
            <a:lvl9pPr marL="2285727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Unterkapitel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9001" y="2250000"/>
            <a:ext cx="4605484" cy="900000"/>
          </a:xfrm>
        </p:spPr>
        <p:txBody>
          <a:bodyPr anchor="t" anchorCtr="0"/>
          <a:lstStyle>
            <a:lvl1pPr>
              <a:defRPr sz="3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757965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ita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26771" y="-113355"/>
            <a:ext cx="6773875" cy="4513327"/>
          </a:xfrm>
          <a:custGeom>
            <a:avLst/>
            <a:gdLst/>
            <a:ahLst/>
            <a:cxnLst/>
            <a:rect l="l" t="t" r="r" b="b"/>
            <a:pathLst>
              <a:path w="7198359" h="4796155">
                <a:moveTo>
                  <a:pt x="6992384" y="0"/>
                </a:moveTo>
                <a:lnTo>
                  <a:pt x="205721" y="0"/>
                </a:lnTo>
                <a:lnTo>
                  <a:pt x="183482" y="58947"/>
                </a:lnTo>
                <a:lnTo>
                  <a:pt x="104598" y="331632"/>
                </a:lnTo>
                <a:lnTo>
                  <a:pt x="47105" y="612741"/>
                </a:lnTo>
                <a:lnTo>
                  <a:pt x="11930" y="901348"/>
                </a:lnTo>
                <a:lnTo>
                  <a:pt x="0" y="1196526"/>
                </a:lnTo>
                <a:lnTo>
                  <a:pt x="11930" y="1491704"/>
                </a:lnTo>
                <a:lnTo>
                  <a:pt x="47105" y="1780311"/>
                </a:lnTo>
                <a:lnTo>
                  <a:pt x="104598" y="2061420"/>
                </a:lnTo>
                <a:lnTo>
                  <a:pt x="183482" y="2334105"/>
                </a:lnTo>
                <a:lnTo>
                  <a:pt x="282831" y="2597440"/>
                </a:lnTo>
                <a:lnTo>
                  <a:pt x="401719" y="2850498"/>
                </a:lnTo>
                <a:lnTo>
                  <a:pt x="539220" y="3092354"/>
                </a:lnTo>
                <a:lnTo>
                  <a:pt x="694408" y="3322080"/>
                </a:lnTo>
                <a:lnTo>
                  <a:pt x="866356" y="3538751"/>
                </a:lnTo>
                <a:lnTo>
                  <a:pt x="1054138" y="3741441"/>
                </a:lnTo>
                <a:lnTo>
                  <a:pt x="1256827" y="3929223"/>
                </a:lnTo>
                <a:lnTo>
                  <a:pt x="1473498" y="4101171"/>
                </a:lnTo>
                <a:lnTo>
                  <a:pt x="1703225" y="4256358"/>
                </a:lnTo>
                <a:lnTo>
                  <a:pt x="1945080" y="4393859"/>
                </a:lnTo>
                <a:lnTo>
                  <a:pt x="2198139" y="4512748"/>
                </a:lnTo>
                <a:lnTo>
                  <a:pt x="2461473" y="4612097"/>
                </a:lnTo>
                <a:lnTo>
                  <a:pt x="2734158" y="4690981"/>
                </a:lnTo>
                <a:lnTo>
                  <a:pt x="3015267" y="4748474"/>
                </a:lnTo>
                <a:lnTo>
                  <a:pt x="3303874" y="4783648"/>
                </a:lnTo>
                <a:lnTo>
                  <a:pt x="3599053" y="4795579"/>
                </a:lnTo>
                <a:lnTo>
                  <a:pt x="3894231" y="4783648"/>
                </a:lnTo>
                <a:lnTo>
                  <a:pt x="4182838" y="4748474"/>
                </a:lnTo>
                <a:lnTo>
                  <a:pt x="4463947" y="4690981"/>
                </a:lnTo>
                <a:lnTo>
                  <a:pt x="4736632" y="4612097"/>
                </a:lnTo>
                <a:lnTo>
                  <a:pt x="4999966" y="4512748"/>
                </a:lnTo>
                <a:lnTo>
                  <a:pt x="5253025" y="4393859"/>
                </a:lnTo>
                <a:lnTo>
                  <a:pt x="5494880" y="4256358"/>
                </a:lnTo>
                <a:lnTo>
                  <a:pt x="5724607" y="4101171"/>
                </a:lnTo>
                <a:lnTo>
                  <a:pt x="5941278" y="3929223"/>
                </a:lnTo>
                <a:lnTo>
                  <a:pt x="6143967" y="3741441"/>
                </a:lnTo>
                <a:lnTo>
                  <a:pt x="6331749" y="3538751"/>
                </a:lnTo>
                <a:lnTo>
                  <a:pt x="6503697" y="3322080"/>
                </a:lnTo>
                <a:lnTo>
                  <a:pt x="6658885" y="3092354"/>
                </a:lnTo>
                <a:lnTo>
                  <a:pt x="6796386" y="2850498"/>
                </a:lnTo>
                <a:lnTo>
                  <a:pt x="6915274" y="2597440"/>
                </a:lnTo>
                <a:lnTo>
                  <a:pt x="7014623" y="2334105"/>
                </a:lnTo>
                <a:lnTo>
                  <a:pt x="7093507" y="2061420"/>
                </a:lnTo>
                <a:lnTo>
                  <a:pt x="7151000" y="1780311"/>
                </a:lnTo>
                <a:lnTo>
                  <a:pt x="7186175" y="1491704"/>
                </a:lnTo>
                <a:lnTo>
                  <a:pt x="7198106" y="1196526"/>
                </a:lnTo>
                <a:lnTo>
                  <a:pt x="7186175" y="901348"/>
                </a:lnTo>
                <a:lnTo>
                  <a:pt x="7151000" y="612741"/>
                </a:lnTo>
                <a:lnTo>
                  <a:pt x="7093507" y="331632"/>
                </a:lnTo>
                <a:lnTo>
                  <a:pt x="7014623" y="58947"/>
                </a:lnTo>
                <a:lnTo>
                  <a:pt x="6992384" y="0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 lIns="0" tIns="0" rIns="0" bIns="0" rtlCol="0"/>
          <a:lstStyle/>
          <a:p>
            <a:pPr>
              <a:lnSpc>
                <a:spcPct val="120000"/>
              </a:lnSpc>
            </a:pPr>
            <a:endParaRPr lang="de-DE" sz="2006" dirty="0"/>
          </a:p>
        </p:txBody>
      </p:sp>
      <p:sp>
        <p:nvSpPr>
          <p:cNvPr id="13" name="object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69558" y="3036754"/>
            <a:ext cx="1808551" cy="1808551"/>
          </a:xfrm>
          <a:custGeom>
            <a:avLst/>
            <a:gdLst/>
            <a:ahLst/>
            <a:cxnLst/>
            <a:rect l="l" t="t" r="r" b="b"/>
            <a:pathLst>
              <a:path w="2049145" h="2049145">
                <a:moveTo>
                  <a:pt x="1024432" y="0"/>
                </a:moveTo>
                <a:lnTo>
                  <a:pt x="940414" y="3395"/>
                </a:lnTo>
                <a:lnTo>
                  <a:pt x="858266" y="13407"/>
                </a:lnTo>
                <a:lnTo>
                  <a:pt x="778251" y="29772"/>
                </a:lnTo>
                <a:lnTo>
                  <a:pt x="700635" y="52225"/>
                </a:lnTo>
                <a:lnTo>
                  <a:pt x="625679" y="80504"/>
                </a:lnTo>
                <a:lnTo>
                  <a:pt x="553649" y="114344"/>
                </a:lnTo>
                <a:lnTo>
                  <a:pt x="484808" y="153482"/>
                </a:lnTo>
                <a:lnTo>
                  <a:pt x="419418" y="197654"/>
                </a:lnTo>
                <a:lnTo>
                  <a:pt x="357745" y="246597"/>
                </a:lnTo>
                <a:lnTo>
                  <a:pt x="300051" y="300047"/>
                </a:lnTo>
                <a:lnTo>
                  <a:pt x="246601" y="357740"/>
                </a:lnTo>
                <a:lnTo>
                  <a:pt x="197657" y="419413"/>
                </a:lnTo>
                <a:lnTo>
                  <a:pt x="153485" y="484802"/>
                </a:lnTo>
                <a:lnTo>
                  <a:pt x="114346" y="553644"/>
                </a:lnTo>
                <a:lnTo>
                  <a:pt x="80505" y="625674"/>
                </a:lnTo>
                <a:lnTo>
                  <a:pt x="52226" y="700630"/>
                </a:lnTo>
                <a:lnTo>
                  <a:pt x="29773" y="778247"/>
                </a:lnTo>
                <a:lnTo>
                  <a:pt x="13408" y="858262"/>
                </a:lnTo>
                <a:lnTo>
                  <a:pt x="3396" y="940412"/>
                </a:lnTo>
                <a:lnTo>
                  <a:pt x="0" y="1024432"/>
                </a:lnTo>
                <a:lnTo>
                  <a:pt x="3396" y="1108453"/>
                </a:lnTo>
                <a:lnTo>
                  <a:pt x="13408" y="1190602"/>
                </a:lnTo>
                <a:lnTo>
                  <a:pt x="29773" y="1270617"/>
                </a:lnTo>
                <a:lnTo>
                  <a:pt x="52226" y="1348235"/>
                </a:lnTo>
                <a:lnTo>
                  <a:pt x="80505" y="1423190"/>
                </a:lnTo>
                <a:lnTo>
                  <a:pt x="114346" y="1495221"/>
                </a:lnTo>
                <a:lnTo>
                  <a:pt x="153485" y="1564063"/>
                </a:lnTo>
                <a:lnTo>
                  <a:pt x="197657" y="1629452"/>
                </a:lnTo>
                <a:lnTo>
                  <a:pt x="246601" y="1691125"/>
                </a:lnTo>
                <a:lnTo>
                  <a:pt x="300051" y="1748818"/>
                </a:lnTo>
                <a:lnTo>
                  <a:pt x="357745" y="1802268"/>
                </a:lnTo>
                <a:lnTo>
                  <a:pt x="419418" y="1851211"/>
                </a:lnTo>
                <a:lnTo>
                  <a:pt x="484808" y="1895383"/>
                </a:lnTo>
                <a:lnTo>
                  <a:pt x="553649" y="1934521"/>
                </a:lnTo>
                <a:lnTo>
                  <a:pt x="625679" y="1968361"/>
                </a:lnTo>
                <a:lnTo>
                  <a:pt x="700635" y="1996639"/>
                </a:lnTo>
                <a:lnTo>
                  <a:pt x="778251" y="2019093"/>
                </a:lnTo>
                <a:lnTo>
                  <a:pt x="858266" y="2035457"/>
                </a:lnTo>
                <a:lnTo>
                  <a:pt x="940414" y="2045469"/>
                </a:lnTo>
                <a:lnTo>
                  <a:pt x="1024432" y="2048865"/>
                </a:lnTo>
                <a:lnTo>
                  <a:pt x="1108453" y="2045469"/>
                </a:lnTo>
                <a:lnTo>
                  <a:pt x="1190602" y="2035457"/>
                </a:lnTo>
                <a:lnTo>
                  <a:pt x="1270617" y="2019093"/>
                </a:lnTo>
                <a:lnTo>
                  <a:pt x="1348235" y="1996639"/>
                </a:lnTo>
                <a:lnTo>
                  <a:pt x="1423190" y="1968361"/>
                </a:lnTo>
                <a:lnTo>
                  <a:pt x="1495221" y="1934521"/>
                </a:lnTo>
                <a:lnTo>
                  <a:pt x="1564063" y="1895383"/>
                </a:lnTo>
                <a:lnTo>
                  <a:pt x="1629452" y="1851211"/>
                </a:lnTo>
                <a:lnTo>
                  <a:pt x="1691125" y="1802268"/>
                </a:lnTo>
                <a:lnTo>
                  <a:pt x="1748818" y="1748818"/>
                </a:lnTo>
                <a:lnTo>
                  <a:pt x="1802268" y="1691125"/>
                </a:lnTo>
                <a:lnTo>
                  <a:pt x="1851211" y="1629452"/>
                </a:lnTo>
                <a:lnTo>
                  <a:pt x="1895383" y="1564063"/>
                </a:lnTo>
                <a:lnTo>
                  <a:pt x="1934521" y="1495221"/>
                </a:lnTo>
                <a:lnTo>
                  <a:pt x="1968361" y="1423190"/>
                </a:lnTo>
                <a:lnTo>
                  <a:pt x="1996639" y="1348235"/>
                </a:lnTo>
                <a:lnTo>
                  <a:pt x="2019093" y="1270617"/>
                </a:lnTo>
                <a:lnTo>
                  <a:pt x="2035457" y="1190602"/>
                </a:lnTo>
                <a:lnTo>
                  <a:pt x="2045469" y="1108453"/>
                </a:lnTo>
                <a:lnTo>
                  <a:pt x="2048865" y="1024432"/>
                </a:lnTo>
                <a:lnTo>
                  <a:pt x="2045469" y="940412"/>
                </a:lnTo>
                <a:lnTo>
                  <a:pt x="2035457" y="858262"/>
                </a:lnTo>
                <a:lnTo>
                  <a:pt x="2019093" y="778247"/>
                </a:lnTo>
                <a:lnTo>
                  <a:pt x="1996639" y="700630"/>
                </a:lnTo>
                <a:lnTo>
                  <a:pt x="1968361" y="625674"/>
                </a:lnTo>
                <a:lnTo>
                  <a:pt x="1934521" y="553644"/>
                </a:lnTo>
                <a:lnTo>
                  <a:pt x="1895383" y="484802"/>
                </a:lnTo>
                <a:lnTo>
                  <a:pt x="1851211" y="419413"/>
                </a:lnTo>
                <a:lnTo>
                  <a:pt x="1802268" y="357740"/>
                </a:lnTo>
                <a:lnTo>
                  <a:pt x="1748818" y="300047"/>
                </a:lnTo>
                <a:lnTo>
                  <a:pt x="1691125" y="246597"/>
                </a:lnTo>
                <a:lnTo>
                  <a:pt x="1629452" y="197654"/>
                </a:lnTo>
                <a:lnTo>
                  <a:pt x="1564063" y="153482"/>
                </a:lnTo>
                <a:lnTo>
                  <a:pt x="1495221" y="114344"/>
                </a:lnTo>
                <a:lnTo>
                  <a:pt x="1423190" y="80504"/>
                </a:lnTo>
                <a:lnTo>
                  <a:pt x="1348235" y="52225"/>
                </a:lnTo>
                <a:lnTo>
                  <a:pt x="1270617" y="29772"/>
                </a:lnTo>
                <a:lnTo>
                  <a:pt x="1190602" y="13407"/>
                </a:lnTo>
                <a:lnTo>
                  <a:pt x="1108453" y="3395"/>
                </a:lnTo>
                <a:lnTo>
                  <a:pt x="102443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lang="de-DE" sz="2006" dirty="0"/>
          </a:p>
        </p:txBody>
      </p:sp>
      <p:sp>
        <p:nvSpPr>
          <p:cNvPr id="14" name="object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5026132" y="1418639"/>
            <a:ext cx="1295400" cy="30649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9">
              <a:lnSpc>
                <a:spcPts val="23894"/>
              </a:lnSpc>
            </a:pPr>
            <a:r>
              <a:rPr lang="de-DE" sz="19999" b="1" dirty="0">
                <a:solidFill>
                  <a:srgbClr val="BFBFBF"/>
                </a:solidFill>
                <a:latin typeface="Arial"/>
                <a:cs typeface="Arial"/>
              </a:rPr>
              <a:t>„</a:t>
            </a:r>
            <a:endParaRPr lang="de-DE" sz="19999" dirty="0">
              <a:latin typeface="Arial"/>
              <a:cs typeface="Arial"/>
            </a:endParaRPr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3" hasCustomPrompt="1"/>
          </p:nvPr>
        </p:nvSpPr>
        <p:spPr>
          <a:xfrm>
            <a:off x="1413002" y="936000"/>
            <a:ext cx="4408958" cy="1852276"/>
          </a:xfrm>
        </p:spPr>
        <p:txBody>
          <a:bodyPr anchor="b" anchorCtr="0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3000" b="1" baseline="0">
                <a:solidFill>
                  <a:schemeClr val="bg1"/>
                </a:solidFill>
              </a:defRPr>
            </a:lvl1pPr>
            <a:lvl2pPr>
              <a:defRPr sz="2833" b="1">
                <a:solidFill>
                  <a:schemeClr val="bg1"/>
                </a:solidFill>
              </a:defRPr>
            </a:lvl2pPr>
            <a:lvl3pPr>
              <a:defRPr sz="2833" b="1">
                <a:solidFill>
                  <a:schemeClr val="bg1"/>
                </a:solidFill>
              </a:defRPr>
            </a:lvl3pPr>
            <a:lvl4pPr>
              <a:defRPr sz="2833" b="1">
                <a:solidFill>
                  <a:schemeClr val="bg1"/>
                </a:solidFill>
              </a:defRPr>
            </a:lvl4pPr>
            <a:lvl5pPr>
              <a:defRPr sz="2833" b="1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Zitat durch Klicken hinzufügen</a:t>
            </a: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1413001" y="3024001"/>
            <a:ext cx="3356555" cy="463994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38E21F5F-FD53-4EC0-BCC0-7897151BB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/>
              <a:t>09.07.2024</a:t>
            </a:r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2402D1F1-15E9-491A-9960-5A695BEEE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011E5FD-9CAF-4253-B617-CA6F0DE14F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24998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90264" y="273055"/>
            <a:ext cx="6839479" cy="27829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0264" y="1020763"/>
            <a:ext cx="6839479" cy="406876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305702" y="5418005"/>
            <a:ext cx="600298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800" smtClean="0"/>
            </a:lvl1pPr>
          </a:lstStyle>
          <a:p>
            <a:r>
              <a:rPr lang="en-US"/>
              <a:t>09.07.2024</a:t>
            </a:r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1855" y="5418005"/>
            <a:ext cx="5040000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81114" y="5418005"/>
            <a:ext cx="220886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fld id="{9E82CC3C-1DC0-4FDA-9590-6CC506AB67F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76300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61" r:id="rId2"/>
    <p:sldLayoutId id="2147483688" r:id="rId3"/>
    <p:sldLayoutId id="2147483690" r:id="rId4"/>
    <p:sldLayoutId id="2147483662" r:id="rId5"/>
    <p:sldLayoutId id="2147483689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  <p:sldLayoutId id="2147483701" r:id="rId17"/>
    <p:sldLayoutId id="2147483702" r:id="rId18"/>
    <p:sldLayoutId id="2147483703" r:id="rId19"/>
    <p:sldLayoutId id="2147483704" r:id="rId20"/>
    <p:sldLayoutId id="2147483705" r:id="rId21"/>
    <p:sldLayoutId id="2147483708" r:id="rId22"/>
    <p:sldLayoutId id="2147483709" r:id="rId23"/>
  </p:sldLayoutIdLst>
  <p:hf hdr="0"/>
  <p:txStyles>
    <p:titleStyle>
      <a:lvl1pPr algn="l" defTabSz="571431" rtl="0" eaLnBrk="1" latinLnBrk="0" hangingPunct="1">
        <a:lnSpc>
          <a:spcPct val="90000"/>
        </a:lnSpc>
        <a:spcBef>
          <a:spcPct val="0"/>
        </a:spcBef>
        <a:buNone/>
        <a:defRPr sz="1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42858" indent="-142858" algn="l" defTabSz="571431" rtl="0" eaLnBrk="1" latinLnBrk="0" hangingPunct="1">
        <a:lnSpc>
          <a:spcPct val="120000"/>
        </a:lnSpc>
        <a:spcBef>
          <a:spcPts val="625"/>
        </a:spcBef>
        <a:buClr>
          <a:schemeClr val="accent1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300266" indent="-153440" algn="l" defTabSz="571431" rtl="0" eaLnBrk="1" latinLnBrk="0" hangingPunct="1">
        <a:lnSpc>
          <a:spcPct val="120000"/>
        </a:lnSpc>
        <a:spcBef>
          <a:spcPts val="312"/>
        </a:spcBef>
        <a:buClr>
          <a:schemeClr val="tx1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447092" indent="-146826" algn="l" defTabSz="571431" rtl="0" eaLnBrk="1" latinLnBrk="0" hangingPunct="1">
        <a:lnSpc>
          <a:spcPct val="120000"/>
        </a:lnSpc>
        <a:spcBef>
          <a:spcPts val="312"/>
        </a:spcBef>
        <a:buClr>
          <a:schemeClr val="tx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600532" indent="-153440" algn="l" defTabSz="571431" rtl="0" eaLnBrk="1" latinLnBrk="0" hangingPunct="1">
        <a:lnSpc>
          <a:spcPct val="120000"/>
        </a:lnSpc>
        <a:spcBef>
          <a:spcPts val="312"/>
        </a:spcBef>
        <a:buClr>
          <a:schemeClr val="tx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47358" indent="-146826" algn="l" defTabSz="571431" rtl="0" eaLnBrk="1" latinLnBrk="0" hangingPunct="1">
        <a:lnSpc>
          <a:spcPct val="120000"/>
        </a:lnSpc>
        <a:spcBef>
          <a:spcPts val="312"/>
        </a:spcBef>
        <a:buClr>
          <a:schemeClr val="tx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571436" indent="-142858" algn="l" defTabSz="571431" rtl="0" eaLnBrk="1" latinLnBrk="0" hangingPunct="1">
        <a:lnSpc>
          <a:spcPct val="90000"/>
        </a:lnSpc>
        <a:spcBef>
          <a:spcPts val="312"/>
        </a:spcBef>
        <a:buFont typeface="Arial" panose="020B0604020202020204" pitchFamily="34" charset="0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6pPr>
      <a:lvl7pPr marL="1857152" indent="-142858" algn="l" defTabSz="571431" rtl="0" eaLnBrk="1" latinLnBrk="0" hangingPunct="1">
        <a:lnSpc>
          <a:spcPct val="90000"/>
        </a:lnSpc>
        <a:spcBef>
          <a:spcPts val="312"/>
        </a:spcBef>
        <a:buFont typeface="Arial" panose="020B0604020202020204" pitchFamily="34" charset="0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7pPr>
      <a:lvl8pPr marL="2142868" indent="-142858" algn="l" defTabSz="571431" rtl="0" eaLnBrk="1" latinLnBrk="0" hangingPunct="1">
        <a:lnSpc>
          <a:spcPct val="90000"/>
        </a:lnSpc>
        <a:spcBef>
          <a:spcPts val="312"/>
        </a:spcBef>
        <a:buFont typeface="Arial" panose="020B0604020202020204" pitchFamily="34" charset="0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8pPr>
      <a:lvl9pPr marL="2428584" indent="-142858" algn="l" defTabSz="571431" rtl="0" eaLnBrk="1" latinLnBrk="0" hangingPunct="1">
        <a:lnSpc>
          <a:spcPct val="90000"/>
        </a:lnSpc>
        <a:spcBef>
          <a:spcPts val="312"/>
        </a:spcBef>
        <a:buFont typeface="Arial" panose="020B0604020202020204" pitchFamily="34" charset="0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71431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1pPr>
      <a:lvl2pPr marL="285717" algn="l" defTabSz="571431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2pPr>
      <a:lvl3pPr marL="571431" algn="l" defTabSz="571431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3pPr>
      <a:lvl4pPr marL="857147" algn="l" defTabSz="571431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4pPr>
      <a:lvl5pPr marL="1142863" algn="l" defTabSz="571431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5pPr>
      <a:lvl6pPr marL="1428579" algn="l" defTabSz="571431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6pPr>
      <a:lvl7pPr marL="1714293" algn="l" defTabSz="571431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7pPr>
      <a:lvl8pPr marL="2000010" algn="l" defTabSz="571431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8pPr>
      <a:lvl9pPr marL="2285727" algn="l" defTabSz="571431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643" userDrawn="1">
          <p15:clr>
            <a:srgbClr val="F26B43"/>
          </p15:clr>
        </p15:guide>
        <p15:guide id="2" pos="246" userDrawn="1">
          <p15:clr>
            <a:srgbClr val="F26B43"/>
          </p15:clr>
        </p15:guide>
        <p15:guide id="3" orient="horz" pos="3206" userDrawn="1">
          <p15:clr>
            <a:srgbClr val="F26B43"/>
          </p15:clr>
        </p15:guide>
        <p15:guide id="4" pos="455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mp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mp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15.tmp"/><Relationship Id="rId4" Type="http://schemas.openxmlformats.org/officeDocument/2006/relationships/image" Target="../media/image14.tm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mp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mp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mp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m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7.tmp"/><Relationship Id="rId5" Type="http://schemas.openxmlformats.org/officeDocument/2006/relationships/image" Target="../media/image6.tmp"/><Relationship Id="rId4" Type="http://schemas.openxmlformats.org/officeDocument/2006/relationships/image" Target="../media/image5.tmp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mp"/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m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mp"/><Relationship Id="rId1" Type="http://schemas.openxmlformats.org/officeDocument/2006/relationships/slideLayout" Target="../slideLayouts/slideLayout2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mp"/><Relationship Id="rId1" Type="http://schemas.openxmlformats.org/officeDocument/2006/relationships/slideLayout" Target="../slideLayouts/slideLayout2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mp"/><Relationship Id="rId1" Type="http://schemas.openxmlformats.org/officeDocument/2006/relationships/slideLayout" Target="../slideLayouts/slideLayout2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mp"/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7.xml"/><Relationship Id="rId3" Type="http://schemas.microsoft.com/office/2007/relationships/media" Target="../media/media2.mp4"/><Relationship Id="rId7" Type="http://schemas.openxmlformats.org/officeDocument/2006/relationships/slideLayout" Target="../slideLayouts/slideLayout2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11" Type="http://schemas.openxmlformats.org/officeDocument/2006/relationships/image" Target="../media/image11.png"/><Relationship Id="rId5" Type="http://schemas.microsoft.com/office/2007/relationships/media" Target="../media/media3.mp4"/><Relationship Id="rId10" Type="http://schemas.openxmlformats.org/officeDocument/2006/relationships/image" Target="../media/image10.png"/><Relationship Id="rId4" Type="http://schemas.openxmlformats.org/officeDocument/2006/relationships/video" Target="../media/media2.mp4"/><Relationship Id="rId9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2FAA4DFF-AC4C-734A-E980-5DFE40A5739D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t="8728" b="8728"/>
          <a:stretch>
            <a:fillRect/>
          </a:stretch>
        </p:blipFill>
        <p:spPr>
          <a:xfrm>
            <a:off x="3877488" y="2157937"/>
            <a:ext cx="3614675" cy="3376702"/>
          </a:xfrm>
        </p:spPr>
      </p:pic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91A9AF2-66DB-46A6-B6A7-D881483F59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1000" dirty="0"/>
              <a:t>Institute for Stochastics and Applications</a:t>
            </a:r>
            <a:br>
              <a:rPr lang="en-US" sz="1000" dirty="0"/>
            </a:br>
            <a:r>
              <a:rPr lang="en-US" sz="1000" dirty="0"/>
              <a:t>Mathematical modeling and simulation of cellular systems</a:t>
            </a:r>
          </a:p>
          <a:p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0A33407C-ADDC-4B4A-BC81-96267A5497F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7837" y="2256890"/>
            <a:ext cx="6147560" cy="3024000"/>
          </a:xfrm>
        </p:spPr>
        <p:txBody>
          <a:bodyPr/>
          <a:lstStyle/>
          <a:p>
            <a:pPr marL="0" marR="0" lvl="0" indent="0" algn="ctr" defTabSz="571431" rtl="0" eaLnBrk="1" fontAlgn="auto" latinLnBrk="0" hangingPunct="1">
              <a:lnSpc>
                <a:spcPct val="90000"/>
              </a:lnSpc>
              <a:spcBef>
                <a:spcPts val="625"/>
              </a:spcBef>
              <a:spcAft>
                <a:spcPts val="0"/>
              </a:spcAft>
              <a:buClr>
                <a:srgbClr val="00BEFF"/>
              </a:buClr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Leveraging Genetic Algorithms to Predict Initial Conditions for Optimal Spatial Patterns in 2D Reaction-Diffusion Systems</a:t>
            </a:r>
          </a:p>
          <a:p>
            <a:endParaRPr lang="de-DE" dirty="0"/>
          </a:p>
        </p:txBody>
      </p:sp>
      <p:sp>
        <p:nvSpPr>
          <p:cNvPr id="2" name="Untertitel 1">
            <a:extLst>
              <a:ext uri="{FF2B5EF4-FFF2-40B4-BE49-F238E27FC236}">
                <a16:creationId xmlns:a16="http://schemas.microsoft.com/office/drawing/2014/main" id="{5F3B0450-DE25-4ECB-808D-DC8D917F5E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4048" y="4358540"/>
            <a:ext cx="3558208" cy="450078"/>
          </a:xfrm>
        </p:spPr>
        <p:txBody>
          <a:bodyPr/>
          <a:lstStyle/>
          <a:p>
            <a:r>
              <a:rPr lang="de-DE" dirty="0" err="1"/>
              <a:t>Loghman</a:t>
            </a:r>
            <a:r>
              <a:rPr lang="de-DE" dirty="0"/>
              <a:t> Samani</a:t>
            </a:r>
          </a:p>
          <a:p>
            <a:r>
              <a:rPr lang="de-DE" dirty="0"/>
              <a:t>09.07.2024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881344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Arrow: Down 15">
            <a:extLst>
              <a:ext uri="{FF2B5EF4-FFF2-40B4-BE49-F238E27FC236}">
                <a16:creationId xmlns:a16="http://schemas.microsoft.com/office/drawing/2014/main" id="{465BFB55-6AF0-2725-9A7F-D0A6E4C66C63}"/>
              </a:ext>
            </a:extLst>
          </p:cNvPr>
          <p:cNvSpPr/>
          <p:nvPr/>
        </p:nvSpPr>
        <p:spPr>
          <a:xfrm>
            <a:off x="6472258" y="940074"/>
            <a:ext cx="118533" cy="3747003"/>
          </a:xfrm>
          <a:prstGeom prst="downArrow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BF4074-7EDB-603F-52F2-5297EB0B0730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09.07.2024</a:t>
            </a:r>
            <a:endParaRPr 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8B3565-3CD5-7BC3-E364-55D47382F05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51A202-06DB-303B-8F58-E337E87348E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7" name="Flowchart: Alternate Process 6">
            <a:extLst>
              <a:ext uri="{FF2B5EF4-FFF2-40B4-BE49-F238E27FC236}">
                <a16:creationId xmlns:a16="http://schemas.microsoft.com/office/drawing/2014/main" id="{707F46C6-52CC-CBB3-1F99-A4AD8A1966E0}"/>
              </a:ext>
            </a:extLst>
          </p:cNvPr>
          <p:cNvSpPr/>
          <p:nvPr/>
        </p:nvSpPr>
        <p:spPr>
          <a:xfrm>
            <a:off x="5804815" y="714930"/>
            <a:ext cx="1463040" cy="365760"/>
          </a:xfrm>
          <a:prstGeom prst="flowChartAlternateProcess">
            <a:avLst/>
          </a:prstGeom>
          <a:solidFill>
            <a:srgbClr val="FFC0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8" name="Flowchart: Alternate Process 7">
            <a:extLst>
              <a:ext uri="{FF2B5EF4-FFF2-40B4-BE49-F238E27FC236}">
                <a16:creationId xmlns:a16="http://schemas.microsoft.com/office/drawing/2014/main" id="{52D6D2CB-F6FA-7DAC-5416-2F38300FE560}"/>
              </a:ext>
            </a:extLst>
          </p:cNvPr>
          <p:cNvSpPr/>
          <p:nvPr/>
        </p:nvSpPr>
        <p:spPr>
          <a:xfrm>
            <a:off x="5804817" y="1474266"/>
            <a:ext cx="1463040" cy="365760"/>
          </a:xfrm>
          <a:prstGeom prst="flowChartAlternateProcess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9" name="Flowchart: Alternate Process 8">
            <a:extLst>
              <a:ext uri="{FF2B5EF4-FFF2-40B4-BE49-F238E27FC236}">
                <a16:creationId xmlns:a16="http://schemas.microsoft.com/office/drawing/2014/main" id="{34F39B65-D7B4-F169-2D95-BFB26FA86DF2}"/>
              </a:ext>
            </a:extLst>
          </p:cNvPr>
          <p:cNvSpPr/>
          <p:nvPr/>
        </p:nvSpPr>
        <p:spPr>
          <a:xfrm>
            <a:off x="5804818" y="1964387"/>
            <a:ext cx="1463040" cy="365760"/>
          </a:xfrm>
          <a:prstGeom prst="flowChartAlternateProcess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0" name="Flowchart: Alternate Process 9">
            <a:extLst>
              <a:ext uri="{FF2B5EF4-FFF2-40B4-BE49-F238E27FC236}">
                <a16:creationId xmlns:a16="http://schemas.microsoft.com/office/drawing/2014/main" id="{62BF9EFC-190F-42B5-8D61-242890AA3C61}"/>
              </a:ext>
            </a:extLst>
          </p:cNvPr>
          <p:cNvSpPr/>
          <p:nvPr/>
        </p:nvSpPr>
        <p:spPr>
          <a:xfrm>
            <a:off x="5804815" y="2454508"/>
            <a:ext cx="1463040" cy="365760"/>
          </a:xfrm>
          <a:prstGeom prst="flowChartAlternateProcess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1" name="Flowchart: Alternate Process 10">
            <a:extLst>
              <a:ext uri="{FF2B5EF4-FFF2-40B4-BE49-F238E27FC236}">
                <a16:creationId xmlns:a16="http://schemas.microsoft.com/office/drawing/2014/main" id="{BF783C33-5E48-24FA-95D9-C49E476323BA}"/>
              </a:ext>
            </a:extLst>
          </p:cNvPr>
          <p:cNvSpPr/>
          <p:nvPr/>
        </p:nvSpPr>
        <p:spPr>
          <a:xfrm>
            <a:off x="5800004" y="2954184"/>
            <a:ext cx="1463040" cy="365760"/>
          </a:xfrm>
          <a:prstGeom prst="flowChartAlternateProcess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2" name="Flowchart: Alternate Process 11">
            <a:extLst>
              <a:ext uri="{FF2B5EF4-FFF2-40B4-BE49-F238E27FC236}">
                <a16:creationId xmlns:a16="http://schemas.microsoft.com/office/drawing/2014/main" id="{A35673DA-E782-47AA-EC22-8C1036C45D9B}"/>
              </a:ext>
            </a:extLst>
          </p:cNvPr>
          <p:cNvSpPr/>
          <p:nvPr/>
        </p:nvSpPr>
        <p:spPr>
          <a:xfrm>
            <a:off x="5800004" y="3444305"/>
            <a:ext cx="1463040" cy="365760"/>
          </a:xfrm>
          <a:prstGeom prst="flowChartAlternateProcess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3" name="Flowchart: Alternate Process 12">
            <a:extLst>
              <a:ext uri="{FF2B5EF4-FFF2-40B4-BE49-F238E27FC236}">
                <a16:creationId xmlns:a16="http://schemas.microsoft.com/office/drawing/2014/main" id="{FE682E84-EC56-FE44-9655-345D83959484}"/>
              </a:ext>
            </a:extLst>
          </p:cNvPr>
          <p:cNvSpPr/>
          <p:nvPr/>
        </p:nvSpPr>
        <p:spPr>
          <a:xfrm>
            <a:off x="5800004" y="3943981"/>
            <a:ext cx="1463040" cy="365760"/>
          </a:xfrm>
          <a:prstGeom prst="flowChartAlternateProcess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4" name="Flowchart: Alternate Process 13">
            <a:extLst>
              <a:ext uri="{FF2B5EF4-FFF2-40B4-BE49-F238E27FC236}">
                <a16:creationId xmlns:a16="http://schemas.microsoft.com/office/drawing/2014/main" id="{9F05288F-A475-8A77-B4DA-E97937ABB5AD}"/>
              </a:ext>
            </a:extLst>
          </p:cNvPr>
          <p:cNvSpPr/>
          <p:nvPr/>
        </p:nvSpPr>
        <p:spPr>
          <a:xfrm>
            <a:off x="5800004" y="4701555"/>
            <a:ext cx="1463040" cy="365760"/>
          </a:xfrm>
          <a:prstGeom prst="flowChartAlternateProcess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7" name="Left Bracket 16">
            <a:extLst>
              <a:ext uri="{FF2B5EF4-FFF2-40B4-BE49-F238E27FC236}">
                <a16:creationId xmlns:a16="http://schemas.microsoft.com/office/drawing/2014/main" id="{84D2941A-AA3B-6531-22E4-2E17100C8A67}"/>
              </a:ext>
            </a:extLst>
          </p:cNvPr>
          <p:cNvSpPr/>
          <p:nvPr/>
        </p:nvSpPr>
        <p:spPr>
          <a:xfrm>
            <a:off x="5621868" y="1305834"/>
            <a:ext cx="863081" cy="3181499"/>
          </a:xfrm>
          <a:prstGeom prst="leftBracket">
            <a:avLst/>
          </a:prstGeom>
          <a:ln w="19050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lIns="91440" rtlCol="0" anchor="ctr"/>
          <a:lstStyle/>
          <a:p>
            <a:pPr algn="ctr"/>
            <a:endParaRPr lang="en-US" sz="2006"/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0F479EFF-36D1-1F8B-4725-F2E7F511C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525" y="273050"/>
            <a:ext cx="6838950" cy="277813"/>
          </a:xfrm>
        </p:spPr>
        <p:txBody>
          <a:bodyPr/>
          <a:lstStyle/>
          <a:p>
            <a:r>
              <a:rPr lang="de-DE" dirty="0"/>
              <a:t>Genetic </a:t>
            </a:r>
            <a:r>
              <a:rPr lang="de-DE" dirty="0" err="1"/>
              <a:t>Algorithms</a:t>
            </a:r>
            <a:endParaRPr lang="en-US" dirty="0"/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90172FA9-367C-A887-8197-E2BB1730E26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2000" y="715918"/>
            <a:ext cx="6840000" cy="276225"/>
          </a:xfrm>
        </p:spPr>
        <p:txBody>
          <a:bodyPr/>
          <a:lstStyle/>
          <a:p>
            <a:r>
              <a:rPr lang="de-DE" sz="1600" b="1" dirty="0"/>
              <a:t>Population </a:t>
            </a:r>
            <a:r>
              <a:rPr lang="de-DE" sz="1600" b="1" dirty="0" err="1"/>
              <a:t>Initialization</a:t>
            </a:r>
            <a:endParaRPr lang="de-DE" sz="1600" b="1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BB370752-8441-8BE0-1113-F5260AD6ED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2536837" y="2864566"/>
            <a:ext cx="861054" cy="357050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B69A4796-077B-01DF-88CD-B18411F36A2E}"/>
              </a:ext>
            </a:extLst>
          </p:cNvPr>
          <p:cNvSpPr txBox="1"/>
          <p:nvPr/>
        </p:nvSpPr>
        <p:spPr>
          <a:xfrm>
            <a:off x="1335445" y="4059791"/>
            <a:ext cx="4343436" cy="13413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</a:pPr>
            <a:r>
              <a:rPr lang="de-DE" sz="800" b="1" dirty="0"/>
              <a:t>Parameters         </a:t>
            </a:r>
            <a:r>
              <a:rPr lang="de-DE" sz="800" b="1" dirty="0" err="1"/>
              <a:t>sp</a:t>
            </a:r>
            <a:r>
              <a:rPr lang="de-DE" sz="800" b="1" dirty="0"/>
              <a:t> 1        </a:t>
            </a:r>
            <a:r>
              <a:rPr lang="de-DE" sz="800" b="1" dirty="0" err="1"/>
              <a:t>sp</a:t>
            </a:r>
            <a:r>
              <a:rPr lang="de-DE" sz="800" b="1" dirty="0"/>
              <a:t> 2        </a:t>
            </a:r>
            <a:r>
              <a:rPr lang="de-DE" sz="800" b="1" dirty="0" err="1"/>
              <a:t>sp</a:t>
            </a:r>
            <a:r>
              <a:rPr lang="de-DE" sz="800" b="1" dirty="0"/>
              <a:t> 3       </a:t>
            </a:r>
            <a:r>
              <a:rPr lang="de-DE" sz="800" b="1" dirty="0" err="1"/>
              <a:t>sp</a:t>
            </a:r>
            <a:r>
              <a:rPr lang="de-DE" sz="800" b="1" dirty="0"/>
              <a:t> 4       </a:t>
            </a:r>
            <a:r>
              <a:rPr lang="de-DE" sz="800" b="1" dirty="0" err="1"/>
              <a:t>sp</a:t>
            </a:r>
            <a:r>
              <a:rPr lang="de-DE" sz="800" b="1" dirty="0"/>
              <a:t> 5       </a:t>
            </a:r>
            <a:r>
              <a:rPr lang="de-DE" sz="800" b="1" dirty="0" err="1"/>
              <a:t>sp</a:t>
            </a:r>
            <a:r>
              <a:rPr lang="de-DE" sz="800" b="1" dirty="0"/>
              <a:t> 6</a:t>
            </a:r>
            <a:endParaRPr lang="en-US" sz="800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E480934-9A00-1C3D-A4D7-768C34A2606F}"/>
              </a:ext>
            </a:extLst>
          </p:cNvPr>
          <p:cNvSpPr txBox="1"/>
          <p:nvPr/>
        </p:nvSpPr>
        <p:spPr>
          <a:xfrm>
            <a:off x="505642" y="1370056"/>
            <a:ext cx="4873978" cy="227190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9381" indent="-179381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Each species matrix is created as a random binary string.</a:t>
            </a:r>
          </a:p>
          <a:p>
            <a:pPr marL="179381" indent="-179381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Each chromosome is a list of binary strings.</a:t>
            </a:r>
          </a:p>
          <a:p>
            <a:pPr marL="179381" indent="-179381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Each string represents an initial species or parameter matrix.</a:t>
            </a:r>
          </a:p>
          <a:p>
            <a:pPr marL="179381" indent="-179381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The population is a nested list, with each value being a chromosome.</a:t>
            </a:r>
          </a:p>
        </p:txBody>
      </p:sp>
    </p:spTree>
    <p:extLst>
      <p:ext uri="{BB962C8B-B14F-4D97-AF65-F5344CB8AC3E}">
        <p14:creationId xmlns:p14="http://schemas.microsoft.com/office/powerpoint/2010/main" val="21284560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Arrow: Down 15">
            <a:extLst>
              <a:ext uri="{FF2B5EF4-FFF2-40B4-BE49-F238E27FC236}">
                <a16:creationId xmlns:a16="http://schemas.microsoft.com/office/drawing/2014/main" id="{465BFB55-6AF0-2725-9A7F-D0A6E4C66C63}"/>
              </a:ext>
            </a:extLst>
          </p:cNvPr>
          <p:cNvSpPr/>
          <p:nvPr/>
        </p:nvSpPr>
        <p:spPr>
          <a:xfrm>
            <a:off x="6472258" y="940074"/>
            <a:ext cx="118533" cy="3747003"/>
          </a:xfrm>
          <a:prstGeom prst="downArrow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BF4074-7EDB-603F-52F2-5297EB0B0730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09.07.2024</a:t>
            </a:r>
            <a:endParaRPr 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8B3565-3CD5-7BC3-E364-55D47382F05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51A202-06DB-303B-8F58-E337E87348E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7" name="Flowchart: Alternate Process 6">
            <a:extLst>
              <a:ext uri="{FF2B5EF4-FFF2-40B4-BE49-F238E27FC236}">
                <a16:creationId xmlns:a16="http://schemas.microsoft.com/office/drawing/2014/main" id="{707F46C6-52CC-CBB3-1F99-A4AD8A1966E0}"/>
              </a:ext>
            </a:extLst>
          </p:cNvPr>
          <p:cNvSpPr/>
          <p:nvPr/>
        </p:nvSpPr>
        <p:spPr>
          <a:xfrm>
            <a:off x="5804815" y="714930"/>
            <a:ext cx="1463040" cy="365760"/>
          </a:xfrm>
          <a:prstGeom prst="flowChartAlternateProcess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8" name="Flowchart: Alternate Process 7">
            <a:extLst>
              <a:ext uri="{FF2B5EF4-FFF2-40B4-BE49-F238E27FC236}">
                <a16:creationId xmlns:a16="http://schemas.microsoft.com/office/drawing/2014/main" id="{52D6D2CB-F6FA-7DAC-5416-2F38300FE560}"/>
              </a:ext>
            </a:extLst>
          </p:cNvPr>
          <p:cNvSpPr/>
          <p:nvPr/>
        </p:nvSpPr>
        <p:spPr>
          <a:xfrm>
            <a:off x="5804817" y="1474266"/>
            <a:ext cx="1463040" cy="365760"/>
          </a:xfrm>
          <a:prstGeom prst="flowChartAlternateProcess">
            <a:avLst/>
          </a:prstGeom>
          <a:solidFill>
            <a:srgbClr val="FFC0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9" name="Flowchart: Alternate Process 8">
            <a:extLst>
              <a:ext uri="{FF2B5EF4-FFF2-40B4-BE49-F238E27FC236}">
                <a16:creationId xmlns:a16="http://schemas.microsoft.com/office/drawing/2014/main" id="{34F39B65-D7B4-F169-2D95-BFB26FA86DF2}"/>
              </a:ext>
            </a:extLst>
          </p:cNvPr>
          <p:cNvSpPr/>
          <p:nvPr/>
        </p:nvSpPr>
        <p:spPr>
          <a:xfrm>
            <a:off x="5804818" y="1964387"/>
            <a:ext cx="1463040" cy="365760"/>
          </a:xfrm>
          <a:prstGeom prst="flowChartAlternateProcess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0" name="Flowchart: Alternate Process 9">
            <a:extLst>
              <a:ext uri="{FF2B5EF4-FFF2-40B4-BE49-F238E27FC236}">
                <a16:creationId xmlns:a16="http://schemas.microsoft.com/office/drawing/2014/main" id="{62BF9EFC-190F-42B5-8D61-242890AA3C61}"/>
              </a:ext>
            </a:extLst>
          </p:cNvPr>
          <p:cNvSpPr/>
          <p:nvPr/>
        </p:nvSpPr>
        <p:spPr>
          <a:xfrm>
            <a:off x="5804815" y="2454508"/>
            <a:ext cx="1463040" cy="365760"/>
          </a:xfrm>
          <a:prstGeom prst="flowChartAlternateProcess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1" name="Flowchart: Alternate Process 10">
            <a:extLst>
              <a:ext uri="{FF2B5EF4-FFF2-40B4-BE49-F238E27FC236}">
                <a16:creationId xmlns:a16="http://schemas.microsoft.com/office/drawing/2014/main" id="{BF783C33-5E48-24FA-95D9-C49E476323BA}"/>
              </a:ext>
            </a:extLst>
          </p:cNvPr>
          <p:cNvSpPr/>
          <p:nvPr/>
        </p:nvSpPr>
        <p:spPr>
          <a:xfrm>
            <a:off x="5800004" y="2954184"/>
            <a:ext cx="1463040" cy="365760"/>
          </a:xfrm>
          <a:prstGeom prst="flowChartAlternateProcess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2" name="Flowchart: Alternate Process 11">
            <a:extLst>
              <a:ext uri="{FF2B5EF4-FFF2-40B4-BE49-F238E27FC236}">
                <a16:creationId xmlns:a16="http://schemas.microsoft.com/office/drawing/2014/main" id="{A35673DA-E782-47AA-EC22-8C1036C45D9B}"/>
              </a:ext>
            </a:extLst>
          </p:cNvPr>
          <p:cNvSpPr/>
          <p:nvPr/>
        </p:nvSpPr>
        <p:spPr>
          <a:xfrm>
            <a:off x="5800004" y="3444305"/>
            <a:ext cx="1463040" cy="365760"/>
          </a:xfrm>
          <a:prstGeom prst="flowChartAlternateProcess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3" name="Flowchart: Alternate Process 12">
            <a:extLst>
              <a:ext uri="{FF2B5EF4-FFF2-40B4-BE49-F238E27FC236}">
                <a16:creationId xmlns:a16="http://schemas.microsoft.com/office/drawing/2014/main" id="{FE682E84-EC56-FE44-9655-345D83959484}"/>
              </a:ext>
            </a:extLst>
          </p:cNvPr>
          <p:cNvSpPr/>
          <p:nvPr/>
        </p:nvSpPr>
        <p:spPr>
          <a:xfrm>
            <a:off x="5800004" y="3943981"/>
            <a:ext cx="1463040" cy="365760"/>
          </a:xfrm>
          <a:prstGeom prst="flowChartAlternateProcess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4" name="Flowchart: Alternate Process 13">
            <a:extLst>
              <a:ext uri="{FF2B5EF4-FFF2-40B4-BE49-F238E27FC236}">
                <a16:creationId xmlns:a16="http://schemas.microsoft.com/office/drawing/2014/main" id="{9F05288F-A475-8A77-B4DA-E97937ABB5AD}"/>
              </a:ext>
            </a:extLst>
          </p:cNvPr>
          <p:cNvSpPr/>
          <p:nvPr/>
        </p:nvSpPr>
        <p:spPr>
          <a:xfrm>
            <a:off x="5800004" y="4701555"/>
            <a:ext cx="1463040" cy="365760"/>
          </a:xfrm>
          <a:prstGeom prst="flowChartAlternateProcess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7" name="Left Bracket 16">
            <a:extLst>
              <a:ext uri="{FF2B5EF4-FFF2-40B4-BE49-F238E27FC236}">
                <a16:creationId xmlns:a16="http://schemas.microsoft.com/office/drawing/2014/main" id="{84D2941A-AA3B-6531-22E4-2E17100C8A67}"/>
              </a:ext>
            </a:extLst>
          </p:cNvPr>
          <p:cNvSpPr/>
          <p:nvPr/>
        </p:nvSpPr>
        <p:spPr>
          <a:xfrm>
            <a:off x="5621868" y="1305834"/>
            <a:ext cx="863081" cy="3181499"/>
          </a:xfrm>
          <a:prstGeom prst="leftBracket">
            <a:avLst/>
          </a:prstGeom>
          <a:ln w="19050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lIns="91440" rtlCol="0" anchor="ctr"/>
          <a:lstStyle/>
          <a:p>
            <a:pPr algn="ctr"/>
            <a:endParaRPr lang="en-US" sz="2006"/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0F479EFF-36D1-1F8B-4725-F2E7F511C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525" y="273050"/>
            <a:ext cx="6838950" cy="277813"/>
          </a:xfrm>
        </p:spPr>
        <p:txBody>
          <a:bodyPr/>
          <a:lstStyle/>
          <a:p>
            <a:r>
              <a:rPr lang="de-DE" dirty="0"/>
              <a:t>Genetic </a:t>
            </a:r>
            <a:r>
              <a:rPr lang="de-DE" dirty="0" err="1"/>
              <a:t>Algorithms</a:t>
            </a:r>
            <a:endParaRPr lang="en-US" dirty="0"/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90172FA9-367C-A887-8197-E2BB1730E26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90000" y="716406"/>
            <a:ext cx="6840000" cy="276225"/>
          </a:xfrm>
        </p:spPr>
        <p:txBody>
          <a:bodyPr/>
          <a:lstStyle/>
          <a:p>
            <a:r>
              <a:rPr lang="de-DE" sz="1600" b="1" dirty="0"/>
              <a:t>Simulation</a:t>
            </a:r>
            <a:endParaRPr lang="en-US" sz="16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29B0FF-99DA-1BD4-0556-BA0A549DE755}"/>
              </a:ext>
            </a:extLst>
          </p:cNvPr>
          <p:cNvSpPr txBox="1"/>
          <p:nvPr/>
        </p:nvSpPr>
        <p:spPr>
          <a:xfrm>
            <a:off x="535459" y="1589126"/>
            <a:ext cx="4348472" cy="234884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9381" indent="-179381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Convert binary chromosomes into real number matrices.</a:t>
            </a:r>
          </a:p>
          <a:p>
            <a:pPr marL="179381" indent="-179381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Each converted chromosome is a list of species and parameter matrices.</a:t>
            </a:r>
          </a:p>
          <a:p>
            <a:pPr marL="179381" indent="-179381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Simulate the system using each chromosome.</a:t>
            </a:r>
          </a:p>
          <a:p>
            <a:pPr marL="179381" indent="-179381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Convert simulation results back to binary.</a:t>
            </a:r>
          </a:p>
          <a:p>
            <a:pPr marL="179381" indent="-179381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Store results in a list</a:t>
            </a:r>
          </a:p>
        </p:txBody>
      </p:sp>
    </p:spTree>
    <p:extLst>
      <p:ext uri="{BB962C8B-B14F-4D97-AF65-F5344CB8AC3E}">
        <p14:creationId xmlns:p14="http://schemas.microsoft.com/office/powerpoint/2010/main" val="41873539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Arrow: Down 15">
            <a:extLst>
              <a:ext uri="{FF2B5EF4-FFF2-40B4-BE49-F238E27FC236}">
                <a16:creationId xmlns:a16="http://schemas.microsoft.com/office/drawing/2014/main" id="{465BFB55-6AF0-2725-9A7F-D0A6E4C66C63}"/>
              </a:ext>
            </a:extLst>
          </p:cNvPr>
          <p:cNvSpPr/>
          <p:nvPr/>
        </p:nvSpPr>
        <p:spPr>
          <a:xfrm>
            <a:off x="6472258" y="940074"/>
            <a:ext cx="118533" cy="3747003"/>
          </a:xfrm>
          <a:prstGeom prst="downArrow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BF4074-7EDB-603F-52F2-5297EB0B0730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09.07.2024</a:t>
            </a:r>
            <a:endParaRPr 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8B3565-3CD5-7BC3-E364-55D47382F05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51A202-06DB-303B-8F58-E337E87348E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7" name="Flowchart: Alternate Process 6">
            <a:extLst>
              <a:ext uri="{FF2B5EF4-FFF2-40B4-BE49-F238E27FC236}">
                <a16:creationId xmlns:a16="http://schemas.microsoft.com/office/drawing/2014/main" id="{707F46C6-52CC-CBB3-1F99-A4AD8A1966E0}"/>
              </a:ext>
            </a:extLst>
          </p:cNvPr>
          <p:cNvSpPr/>
          <p:nvPr/>
        </p:nvSpPr>
        <p:spPr>
          <a:xfrm>
            <a:off x="5804815" y="714930"/>
            <a:ext cx="1463040" cy="365760"/>
          </a:xfrm>
          <a:prstGeom prst="flowChartAlternateProcess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8" name="Flowchart: Alternate Process 7">
            <a:extLst>
              <a:ext uri="{FF2B5EF4-FFF2-40B4-BE49-F238E27FC236}">
                <a16:creationId xmlns:a16="http://schemas.microsoft.com/office/drawing/2014/main" id="{52D6D2CB-F6FA-7DAC-5416-2F38300FE560}"/>
              </a:ext>
            </a:extLst>
          </p:cNvPr>
          <p:cNvSpPr/>
          <p:nvPr/>
        </p:nvSpPr>
        <p:spPr>
          <a:xfrm>
            <a:off x="5804817" y="1474266"/>
            <a:ext cx="1463040" cy="365760"/>
          </a:xfrm>
          <a:prstGeom prst="flowChartAlternateProcess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9" name="Flowchart: Alternate Process 8">
            <a:extLst>
              <a:ext uri="{FF2B5EF4-FFF2-40B4-BE49-F238E27FC236}">
                <a16:creationId xmlns:a16="http://schemas.microsoft.com/office/drawing/2014/main" id="{34F39B65-D7B4-F169-2D95-BFB26FA86DF2}"/>
              </a:ext>
            </a:extLst>
          </p:cNvPr>
          <p:cNvSpPr/>
          <p:nvPr/>
        </p:nvSpPr>
        <p:spPr>
          <a:xfrm>
            <a:off x="5804818" y="1964387"/>
            <a:ext cx="1463040" cy="365760"/>
          </a:xfrm>
          <a:prstGeom prst="flowChartAlternateProcess">
            <a:avLst/>
          </a:prstGeom>
          <a:solidFill>
            <a:srgbClr val="FFC0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0" name="Flowchart: Alternate Process 9">
            <a:extLst>
              <a:ext uri="{FF2B5EF4-FFF2-40B4-BE49-F238E27FC236}">
                <a16:creationId xmlns:a16="http://schemas.microsoft.com/office/drawing/2014/main" id="{62BF9EFC-190F-42B5-8D61-242890AA3C61}"/>
              </a:ext>
            </a:extLst>
          </p:cNvPr>
          <p:cNvSpPr/>
          <p:nvPr/>
        </p:nvSpPr>
        <p:spPr>
          <a:xfrm>
            <a:off x="5804815" y="2454508"/>
            <a:ext cx="1463040" cy="365760"/>
          </a:xfrm>
          <a:prstGeom prst="flowChartAlternateProcess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1" name="Flowchart: Alternate Process 10">
            <a:extLst>
              <a:ext uri="{FF2B5EF4-FFF2-40B4-BE49-F238E27FC236}">
                <a16:creationId xmlns:a16="http://schemas.microsoft.com/office/drawing/2014/main" id="{BF783C33-5E48-24FA-95D9-C49E476323BA}"/>
              </a:ext>
            </a:extLst>
          </p:cNvPr>
          <p:cNvSpPr/>
          <p:nvPr/>
        </p:nvSpPr>
        <p:spPr>
          <a:xfrm>
            <a:off x="5800004" y="2954184"/>
            <a:ext cx="1463040" cy="365760"/>
          </a:xfrm>
          <a:prstGeom prst="flowChartAlternateProcess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2" name="Flowchart: Alternate Process 11">
            <a:extLst>
              <a:ext uri="{FF2B5EF4-FFF2-40B4-BE49-F238E27FC236}">
                <a16:creationId xmlns:a16="http://schemas.microsoft.com/office/drawing/2014/main" id="{A35673DA-E782-47AA-EC22-8C1036C45D9B}"/>
              </a:ext>
            </a:extLst>
          </p:cNvPr>
          <p:cNvSpPr/>
          <p:nvPr/>
        </p:nvSpPr>
        <p:spPr>
          <a:xfrm>
            <a:off x="5800004" y="3444305"/>
            <a:ext cx="1463040" cy="365760"/>
          </a:xfrm>
          <a:prstGeom prst="flowChartAlternateProcess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3" name="Flowchart: Alternate Process 12">
            <a:extLst>
              <a:ext uri="{FF2B5EF4-FFF2-40B4-BE49-F238E27FC236}">
                <a16:creationId xmlns:a16="http://schemas.microsoft.com/office/drawing/2014/main" id="{FE682E84-EC56-FE44-9655-345D83959484}"/>
              </a:ext>
            </a:extLst>
          </p:cNvPr>
          <p:cNvSpPr/>
          <p:nvPr/>
        </p:nvSpPr>
        <p:spPr>
          <a:xfrm>
            <a:off x="5800004" y="3943981"/>
            <a:ext cx="1463040" cy="365760"/>
          </a:xfrm>
          <a:prstGeom prst="flowChartAlternateProcess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4" name="Flowchart: Alternate Process 13">
            <a:extLst>
              <a:ext uri="{FF2B5EF4-FFF2-40B4-BE49-F238E27FC236}">
                <a16:creationId xmlns:a16="http://schemas.microsoft.com/office/drawing/2014/main" id="{9F05288F-A475-8A77-B4DA-E97937ABB5AD}"/>
              </a:ext>
            </a:extLst>
          </p:cNvPr>
          <p:cNvSpPr/>
          <p:nvPr/>
        </p:nvSpPr>
        <p:spPr>
          <a:xfrm>
            <a:off x="5800004" y="4701555"/>
            <a:ext cx="1463040" cy="365760"/>
          </a:xfrm>
          <a:prstGeom prst="flowChartAlternateProcess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7" name="Left Bracket 16">
            <a:extLst>
              <a:ext uri="{FF2B5EF4-FFF2-40B4-BE49-F238E27FC236}">
                <a16:creationId xmlns:a16="http://schemas.microsoft.com/office/drawing/2014/main" id="{84D2941A-AA3B-6531-22E4-2E17100C8A67}"/>
              </a:ext>
            </a:extLst>
          </p:cNvPr>
          <p:cNvSpPr/>
          <p:nvPr/>
        </p:nvSpPr>
        <p:spPr>
          <a:xfrm>
            <a:off x="5621868" y="1305834"/>
            <a:ext cx="863081" cy="3181499"/>
          </a:xfrm>
          <a:prstGeom prst="leftBracket">
            <a:avLst/>
          </a:prstGeom>
          <a:ln w="19050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lIns="91440" rtlCol="0" anchor="ctr"/>
          <a:lstStyle/>
          <a:p>
            <a:pPr algn="ctr"/>
            <a:endParaRPr lang="en-US" sz="2006"/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0F479EFF-36D1-1F8B-4725-F2E7F511C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525" y="273050"/>
            <a:ext cx="6838950" cy="277813"/>
          </a:xfrm>
        </p:spPr>
        <p:txBody>
          <a:bodyPr/>
          <a:lstStyle/>
          <a:p>
            <a:r>
              <a:rPr lang="de-DE" dirty="0"/>
              <a:t>Genetic </a:t>
            </a:r>
            <a:r>
              <a:rPr lang="de-DE" dirty="0" err="1"/>
              <a:t>Algorithms</a:t>
            </a:r>
            <a:endParaRPr lang="en-US" dirty="0"/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90172FA9-367C-A887-8197-E2BB1730E26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90000" y="716406"/>
            <a:ext cx="6840000" cy="276225"/>
          </a:xfrm>
        </p:spPr>
        <p:txBody>
          <a:bodyPr/>
          <a:lstStyle/>
          <a:p>
            <a:r>
              <a:rPr lang="de-DE" sz="1600" b="1" dirty="0"/>
              <a:t>Fitness </a:t>
            </a:r>
            <a:r>
              <a:rPr lang="de-DE" sz="1600" b="1" dirty="0" err="1"/>
              <a:t>Computation</a:t>
            </a:r>
            <a:endParaRPr lang="de-DE" sz="16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6BE3902-E869-5B16-45FB-059B8A765946}"/>
              </a:ext>
            </a:extLst>
          </p:cNvPr>
          <p:cNvSpPr txBox="1"/>
          <p:nvPr/>
        </p:nvSpPr>
        <p:spPr>
          <a:xfrm>
            <a:off x="485644" y="1340137"/>
            <a:ext cx="4721081" cy="309366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9381" indent="-179381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Evaluate how close each individual is to the target solution</a:t>
            </a:r>
          </a:p>
          <a:p>
            <a:pPr marL="179381" indent="-179381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Compare each simulation result binary string to the target binary string</a:t>
            </a:r>
          </a:p>
          <a:p>
            <a:pPr marL="179381" indent="-179381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1600" dirty="0"/>
          </a:p>
          <a:p>
            <a:pPr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</a:pPr>
            <a:endParaRPr lang="en-US" sz="1600" dirty="0"/>
          </a:p>
          <a:p>
            <a:pPr marL="179381" indent="-179381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179381" indent="-179381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179381" indent="-179381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Result is a list of fitness values for the population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2C6EEB8-E731-131A-0250-FFC21DBA2A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5708" y="2819397"/>
            <a:ext cx="68586" cy="7620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C5733E42-67F0-145C-DB37-59E4AA873D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4759" y="2834639"/>
            <a:ext cx="30483" cy="4572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4A57E28F-E925-8569-37AC-BC890FEBA2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9701" y="2716511"/>
            <a:ext cx="3772964" cy="1093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7243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Arrow: Down 15">
            <a:extLst>
              <a:ext uri="{FF2B5EF4-FFF2-40B4-BE49-F238E27FC236}">
                <a16:creationId xmlns:a16="http://schemas.microsoft.com/office/drawing/2014/main" id="{465BFB55-6AF0-2725-9A7F-D0A6E4C66C63}"/>
              </a:ext>
            </a:extLst>
          </p:cNvPr>
          <p:cNvSpPr/>
          <p:nvPr/>
        </p:nvSpPr>
        <p:spPr>
          <a:xfrm>
            <a:off x="6472258" y="940074"/>
            <a:ext cx="118533" cy="3747003"/>
          </a:xfrm>
          <a:prstGeom prst="downArrow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BF4074-7EDB-603F-52F2-5297EB0B0730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09.07.2024</a:t>
            </a:r>
            <a:endParaRPr 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8B3565-3CD5-7BC3-E364-55D47382F05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51A202-06DB-303B-8F58-E337E87348E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7" name="Flowchart: Alternate Process 6">
            <a:extLst>
              <a:ext uri="{FF2B5EF4-FFF2-40B4-BE49-F238E27FC236}">
                <a16:creationId xmlns:a16="http://schemas.microsoft.com/office/drawing/2014/main" id="{707F46C6-52CC-CBB3-1F99-A4AD8A1966E0}"/>
              </a:ext>
            </a:extLst>
          </p:cNvPr>
          <p:cNvSpPr/>
          <p:nvPr/>
        </p:nvSpPr>
        <p:spPr>
          <a:xfrm>
            <a:off x="5804815" y="714930"/>
            <a:ext cx="1463040" cy="365760"/>
          </a:xfrm>
          <a:prstGeom prst="flowChartAlternateProcess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8" name="Flowchart: Alternate Process 7">
            <a:extLst>
              <a:ext uri="{FF2B5EF4-FFF2-40B4-BE49-F238E27FC236}">
                <a16:creationId xmlns:a16="http://schemas.microsoft.com/office/drawing/2014/main" id="{52D6D2CB-F6FA-7DAC-5416-2F38300FE560}"/>
              </a:ext>
            </a:extLst>
          </p:cNvPr>
          <p:cNvSpPr/>
          <p:nvPr/>
        </p:nvSpPr>
        <p:spPr>
          <a:xfrm>
            <a:off x="5804817" y="1474266"/>
            <a:ext cx="1463040" cy="365760"/>
          </a:xfrm>
          <a:prstGeom prst="flowChartAlternateProcess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9" name="Flowchart: Alternate Process 8">
            <a:extLst>
              <a:ext uri="{FF2B5EF4-FFF2-40B4-BE49-F238E27FC236}">
                <a16:creationId xmlns:a16="http://schemas.microsoft.com/office/drawing/2014/main" id="{34F39B65-D7B4-F169-2D95-BFB26FA86DF2}"/>
              </a:ext>
            </a:extLst>
          </p:cNvPr>
          <p:cNvSpPr/>
          <p:nvPr/>
        </p:nvSpPr>
        <p:spPr>
          <a:xfrm>
            <a:off x="5804818" y="1964387"/>
            <a:ext cx="1463040" cy="365760"/>
          </a:xfrm>
          <a:prstGeom prst="flowChartAlternateProcess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0" name="Flowchart: Alternate Process 9">
            <a:extLst>
              <a:ext uri="{FF2B5EF4-FFF2-40B4-BE49-F238E27FC236}">
                <a16:creationId xmlns:a16="http://schemas.microsoft.com/office/drawing/2014/main" id="{62BF9EFC-190F-42B5-8D61-242890AA3C61}"/>
              </a:ext>
            </a:extLst>
          </p:cNvPr>
          <p:cNvSpPr/>
          <p:nvPr/>
        </p:nvSpPr>
        <p:spPr>
          <a:xfrm>
            <a:off x="5804815" y="2454508"/>
            <a:ext cx="1463040" cy="365760"/>
          </a:xfrm>
          <a:prstGeom prst="flowChartAlternateProcess">
            <a:avLst/>
          </a:prstGeom>
          <a:solidFill>
            <a:srgbClr val="FFC0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1" name="Flowchart: Alternate Process 10">
            <a:extLst>
              <a:ext uri="{FF2B5EF4-FFF2-40B4-BE49-F238E27FC236}">
                <a16:creationId xmlns:a16="http://schemas.microsoft.com/office/drawing/2014/main" id="{BF783C33-5E48-24FA-95D9-C49E476323BA}"/>
              </a:ext>
            </a:extLst>
          </p:cNvPr>
          <p:cNvSpPr/>
          <p:nvPr/>
        </p:nvSpPr>
        <p:spPr>
          <a:xfrm>
            <a:off x="5800004" y="2954184"/>
            <a:ext cx="1463040" cy="365760"/>
          </a:xfrm>
          <a:prstGeom prst="flowChartAlternateProcess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2" name="Flowchart: Alternate Process 11">
            <a:extLst>
              <a:ext uri="{FF2B5EF4-FFF2-40B4-BE49-F238E27FC236}">
                <a16:creationId xmlns:a16="http://schemas.microsoft.com/office/drawing/2014/main" id="{A35673DA-E782-47AA-EC22-8C1036C45D9B}"/>
              </a:ext>
            </a:extLst>
          </p:cNvPr>
          <p:cNvSpPr/>
          <p:nvPr/>
        </p:nvSpPr>
        <p:spPr>
          <a:xfrm>
            <a:off x="5800004" y="3444305"/>
            <a:ext cx="1463040" cy="365760"/>
          </a:xfrm>
          <a:prstGeom prst="flowChartAlternateProcess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3" name="Flowchart: Alternate Process 12">
            <a:extLst>
              <a:ext uri="{FF2B5EF4-FFF2-40B4-BE49-F238E27FC236}">
                <a16:creationId xmlns:a16="http://schemas.microsoft.com/office/drawing/2014/main" id="{FE682E84-EC56-FE44-9655-345D83959484}"/>
              </a:ext>
            </a:extLst>
          </p:cNvPr>
          <p:cNvSpPr/>
          <p:nvPr/>
        </p:nvSpPr>
        <p:spPr>
          <a:xfrm>
            <a:off x="5800004" y="3943981"/>
            <a:ext cx="1463040" cy="365760"/>
          </a:xfrm>
          <a:prstGeom prst="flowChartAlternateProcess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4" name="Flowchart: Alternate Process 13">
            <a:extLst>
              <a:ext uri="{FF2B5EF4-FFF2-40B4-BE49-F238E27FC236}">
                <a16:creationId xmlns:a16="http://schemas.microsoft.com/office/drawing/2014/main" id="{9F05288F-A475-8A77-B4DA-E97937ABB5AD}"/>
              </a:ext>
            </a:extLst>
          </p:cNvPr>
          <p:cNvSpPr/>
          <p:nvPr/>
        </p:nvSpPr>
        <p:spPr>
          <a:xfrm>
            <a:off x="5800004" y="4701555"/>
            <a:ext cx="1463040" cy="365760"/>
          </a:xfrm>
          <a:prstGeom prst="flowChartAlternateProcess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7" name="Left Bracket 16">
            <a:extLst>
              <a:ext uri="{FF2B5EF4-FFF2-40B4-BE49-F238E27FC236}">
                <a16:creationId xmlns:a16="http://schemas.microsoft.com/office/drawing/2014/main" id="{84D2941A-AA3B-6531-22E4-2E17100C8A67}"/>
              </a:ext>
            </a:extLst>
          </p:cNvPr>
          <p:cNvSpPr/>
          <p:nvPr/>
        </p:nvSpPr>
        <p:spPr>
          <a:xfrm>
            <a:off x="5621868" y="1305834"/>
            <a:ext cx="863081" cy="3181499"/>
          </a:xfrm>
          <a:prstGeom prst="leftBracket">
            <a:avLst/>
          </a:prstGeom>
          <a:ln w="19050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lIns="91440" rtlCol="0" anchor="ctr"/>
          <a:lstStyle/>
          <a:p>
            <a:pPr algn="ctr"/>
            <a:endParaRPr lang="en-US" sz="2006"/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0F479EFF-36D1-1F8B-4725-F2E7F511C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525" y="273050"/>
            <a:ext cx="6838950" cy="277813"/>
          </a:xfrm>
        </p:spPr>
        <p:txBody>
          <a:bodyPr/>
          <a:lstStyle/>
          <a:p>
            <a:r>
              <a:rPr lang="de-DE" dirty="0"/>
              <a:t>Genetic </a:t>
            </a:r>
            <a:r>
              <a:rPr lang="de-DE" dirty="0" err="1"/>
              <a:t>Algorithms</a:t>
            </a:r>
            <a:endParaRPr lang="en-US" dirty="0"/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90172FA9-367C-A887-8197-E2BB1730E26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90000" y="716406"/>
            <a:ext cx="6840000" cy="276225"/>
          </a:xfrm>
        </p:spPr>
        <p:txBody>
          <a:bodyPr/>
          <a:lstStyle/>
          <a:p>
            <a:pPr defTabSz="914363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600" b="1" dirty="0">
                <a:latin typeface="Arial Unicode MS"/>
              </a:rPr>
              <a:t>Selection of Survivors</a:t>
            </a:r>
            <a:r>
              <a:rPr lang="en-US" altLang="en-US" sz="1600" b="1" dirty="0"/>
              <a:t> </a:t>
            </a:r>
            <a:endParaRPr lang="en-US" altLang="en-US" sz="1600" b="1" dirty="0">
              <a:latin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375F4A3-8A2D-9BC6-175F-3C67A5D45AAA}"/>
              </a:ext>
            </a:extLst>
          </p:cNvPr>
          <p:cNvSpPr txBox="1"/>
          <p:nvPr/>
        </p:nvSpPr>
        <p:spPr>
          <a:xfrm>
            <a:off x="448896" y="1108560"/>
            <a:ext cx="4730706" cy="40570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9381" indent="-179381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Fitness Proportionate Selection (Roulette Wheel Selection)</a:t>
            </a:r>
          </a:p>
          <a:p>
            <a:pPr marL="179381" indent="-179381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Randomly select individuals based on their probabilities</a:t>
            </a:r>
          </a:p>
          <a:p>
            <a:pPr marL="179381" indent="-179381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Select parents for the next generation based on fitness scores</a:t>
            </a:r>
          </a:p>
          <a:p>
            <a:pPr marL="179381" indent="-179381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179381" indent="-179381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1600" dirty="0"/>
          </a:p>
          <a:p>
            <a:pPr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</a:pPr>
            <a:endParaRPr lang="en-US" sz="1600" dirty="0"/>
          </a:p>
          <a:p>
            <a:pPr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</a:pPr>
            <a:endParaRPr lang="en-US" sz="1600" dirty="0"/>
          </a:p>
          <a:p>
            <a:pPr marL="179381" indent="-179381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Result is a list of selected parents for the next generation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0B19A42-53D8-CF91-C14F-B6B074425F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8680" y="3137065"/>
            <a:ext cx="2607019" cy="1138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5507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Arrow: Down 15">
            <a:extLst>
              <a:ext uri="{FF2B5EF4-FFF2-40B4-BE49-F238E27FC236}">
                <a16:creationId xmlns:a16="http://schemas.microsoft.com/office/drawing/2014/main" id="{465BFB55-6AF0-2725-9A7F-D0A6E4C66C63}"/>
              </a:ext>
            </a:extLst>
          </p:cNvPr>
          <p:cNvSpPr/>
          <p:nvPr/>
        </p:nvSpPr>
        <p:spPr>
          <a:xfrm>
            <a:off x="6472258" y="940074"/>
            <a:ext cx="118533" cy="3747003"/>
          </a:xfrm>
          <a:prstGeom prst="downArrow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BF4074-7EDB-603F-52F2-5297EB0B0730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09.07.2024</a:t>
            </a:r>
            <a:endParaRPr 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8B3565-3CD5-7BC3-E364-55D47382F05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51A202-06DB-303B-8F58-E337E87348E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7" name="Flowchart: Alternate Process 6">
            <a:extLst>
              <a:ext uri="{FF2B5EF4-FFF2-40B4-BE49-F238E27FC236}">
                <a16:creationId xmlns:a16="http://schemas.microsoft.com/office/drawing/2014/main" id="{707F46C6-52CC-CBB3-1F99-A4AD8A1966E0}"/>
              </a:ext>
            </a:extLst>
          </p:cNvPr>
          <p:cNvSpPr/>
          <p:nvPr/>
        </p:nvSpPr>
        <p:spPr>
          <a:xfrm>
            <a:off x="5804815" y="714930"/>
            <a:ext cx="1463040" cy="365760"/>
          </a:xfrm>
          <a:prstGeom prst="flowChartAlternateProcess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8" name="Flowchart: Alternate Process 7">
            <a:extLst>
              <a:ext uri="{FF2B5EF4-FFF2-40B4-BE49-F238E27FC236}">
                <a16:creationId xmlns:a16="http://schemas.microsoft.com/office/drawing/2014/main" id="{52D6D2CB-F6FA-7DAC-5416-2F38300FE560}"/>
              </a:ext>
            </a:extLst>
          </p:cNvPr>
          <p:cNvSpPr/>
          <p:nvPr/>
        </p:nvSpPr>
        <p:spPr>
          <a:xfrm>
            <a:off x="5804817" y="1474266"/>
            <a:ext cx="1463040" cy="365760"/>
          </a:xfrm>
          <a:prstGeom prst="flowChartAlternateProcess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9" name="Flowchart: Alternate Process 8">
            <a:extLst>
              <a:ext uri="{FF2B5EF4-FFF2-40B4-BE49-F238E27FC236}">
                <a16:creationId xmlns:a16="http://schemas.microsoft.com/office/drawing/2014/main" id="{34F39B65-D7B4-F169-2D95-BFB26FA86DF2}"/>
              </a:ext>
            </a:extLst>
          </p:cNvPr>
          <p:cNvSpPr/>
          <p:nvPr/>
        </p:nvSpPr>
        <p:spPr>
          <a:xfrm>
            <a:off x="5804818" y="1964387"/>
            <a:ext cx="1463040" cy="365760"/>
          </a:xfrm>
          <a:prstGeom prst="flowChartAlternateProcess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0" name="Flowchart: Alternate Process 9">
            <a:extLst>
              <a:ext uri="{FF2B5EF4-FFF2-40B4-BE49-F238E27FC236}">
                <a16:creationId xmlns:a16="http://schemas.microsoft.com/office/drawing/2014/main" id="{62BF9EFC-190F-42B5-8D61-242890AA3C61}"/>
              </a:ext>
            </a:extLst>
          </p:cNvPr>
          <p:cNvSpPr/>
          <p:nvPr/>
        </p:nvSpPr>
        <p:spPr>
          <a:xfrm>
            <a:off x="5804815" y="2454508"/>
            <a:ext cx="1463040" cy="365760"/>
          </a:xfrm>
          <a:prstGeom prst="flowChartAlternateProcess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1" name="Flowchart: Alternate Process 10">
            <a:extLst>
              <a:ext uri="{FF2B5EF4-FFF2-40B4-BE49-F238E27FC236}">
                <a16:creationId xmlns:a16="http://schemas.microsoft.com/office/drawing/2014/main" id="{BF783C33-5E48-24FA-95D9-C49E476323BA}"/>
              </a:ext>
            </a:extLst>
          </p:cNvPr>
          <p:cNvSpPr/>
          <p:nvPr/>
        </p:nvSpPr>
        <p:spPr>
          <a:xfrm>
            <a:off x="5800004" y="2954184"/>
            <a:ext cx="1463040" cy="365760"/>
          </a:xfrm>
          <a:prstGeom prst="flowChartAlternateProcess">
            <a:avLst/>
          </a:prstGeom>
          <a:solidFill>
            <a:srgbClr val="FFC0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2" name="Flowchart: Alternate Process 11">
            <a:extLst>
              <a:ext uri="{FF2B5EF4-FFF2-40B4-BE49-F238E27FC236}">
                <a16:creationId xmlns:a16="http://schemas.microsoft.com/office/drawing/2014/main" id="{A35673DA-E782-47AA-EC22-8C1036C45D9B}"/>
              </a:ext>
            </a:extLst>
          </p:cNvPr>
          <p:cNvSpPr/>
          <p:nvPr/>
        </p:nvSpPr>
        <p:spPr>
          <a:xfrm>
            <a:off x="5800004" y="3444305"/>
            <a:ext cx="1463040" cy="365760"/>
          </a:xfrm>
          <a:prstGeom prst="flowChartAlternateProcess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3" name="Flowchart: Alternate Process 12">
            <a:extLst>
              <a:ext uri="{FF2B5EF4-FFF2-40B4-BE49-F238E27FC236}">
                <a16:creationId xmlns:a16="http://schemas.microsoft.com/office/drawing/2014/main" id="{FE682E84-EC56-FE44-9655-345D83959484}"/>
              </a:ext>
            </a:extLst>
          </p:cNvPr>
          <p:cNvSpPr/>
          <p:nvPr/>
        </p:nvSpPr>
        <p:spPr>
          <a:xfrm>
            <a:off x="5800004" y="3943981"/>
            <a:ext cx="1463040" cy="365760"/>
          </a:xfrm>
          <a:prstGeom prst="flowChartAlternateProcess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4" name="Flowchart: Alternate Process 13">
            <a:extLst>
              <a:ext uri="{FF2B5EF4-FFF2-40B4-BE49-F238E27FC236}">
                <a16:creationId xmlns:a16="http://schemas.microsoft.com/office/drawing/2014/main" id="{9F05288F-A475-8A77-B4DA-E97937ABB5AD}"/>
              </a:ext>
            </a:extLst>
          </p:cNvPr>
          <p:cNvSpPr/>
          <p:nvPr/>
        </p:nvSpPr>
        <p:spPr>
          <a:xfrm>
            <a:off x="5800004" y="4701555"/>
            <a:ext cx="1463040" cy="365760"/>
          </a:xfrm>
          <a:prstGeom prst="flowChartAlternateProcess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7" name="Left Bracket 16">
            <a:extLst>
              <a:ext uri="{FF2B5EF4-FFF2-40B4-BE49-F238E27FC236}">
                <a16:creationId xmlns:a16="http://schemas.microsoft.com/office/drawing/2014/main" id="{84D2941A-AA3B-6531-22E4-2E17100C8A67}"/>
              </a:ext>
            </a:extLst>
          </p:cNvPr>
          <p:cNvSpPr/>
          <p:nvPr/>
        </p:nvSpPr>
        <p:spPr>
          <a:xfrm>
            <a:off x="5621868" y="1305834"/>
            <a:ext cx="863081" cy="3181499"/>
          </a:xfrm>
          <a:prstGeom prst="leftBracket">
            <a:avLst/>
          </a:prstGeom>
          <a:ln w="19050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lIns="91440" rtlCol="0" anchor="ctr"/>
          <a:lstStyle/>
          <a:p>
            <a:pPr algn="ctr"/>
            <a:endParaRPr lang="en-US" sz="2006"/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0F479EFF-36D1-1F8B-4725-F2E7F511C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525" y="273050"/>
            <a:ext cx="6838950" cy="277813"/>
          </a:xfrm>
        </p:spPr>
        <p:txBody>
          <a:bodyPr/>
          <a:lstStyle/>
          <a:p>
            <a:r>
              <a:rPr lang="de-DE" dirty="0"/>
              <a:t>Genetic </a:t>
            </a:r>
            <a:r>
              <a:rPr lang="de-DE" dirty="0" err="1"/>
              <a:t>Algorithms</a:t>
            </a:r>
            <a:endParaRPr lang="en-US" dirty="0"/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90172FA9-367C-A887-8197-E2BB1730E26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90000" y="716406"/>
            <a:ext cx="6840000" cy="276225"/>
          </a:xfrm>
        </p:spPr>
        <p:txBody>
          <a:bodyPr/>
          <a:lstStyle/>
          <a:p>
            <a:pPr defTabSz="914363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600" b="1" dirty="0">
                <a:latin typeface="Arial Unicode MS"/>
              </a:rPr>
              <a:t>Recombination (Crossover)</a:t>
            </a:r>
            <a:r>
              <a:rPr lang="en-US" altLang="en-US" sz="1600" b="1" dirty="0"/>
              <a:t> </a:t>
            </a:r>
            <a:endParaRPr lang="en-US" altLang="en-US" sz="1600" b="1" dirty="0">
              <a:latin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468688A-46F5-7487-E343-03FD5493CBDE}"/>
              </a:ext>
            </a:extLst>
          </p:cNvPr>
          <p:cNvSpPr txBox="1"/>
          <p:nvPr/>
        </p:nvSpPr>
        <p:spPr>
          <a:xfrm>
            <a:off x="469557" y="1305833"/>
            <a:ext cx="4868562" cy="35430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9381" indent="-179381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Genetic recombination of parents to generate offspring</a:t>
            </a:r>
          </a:p>
          <a:p>
            <a:pPr marL="179381" indent="-179381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179381" indent="-179381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179381" indent="-179381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179381" indent="-179381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179381" indent="-179381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179381" indent="-179381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179381" indent="-179381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179381" indent="-179381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Offspring O1​ and O2​ inherit traits from both parents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A82C51C-88F5-EB21-6F76-9CDE92EC6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3023" y="2125267"/>
            <a:ext cx="3484598" cy="168479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3C2FB12-38EB-8EDB-C7A8-8845836534AB}"/>
              </a:ext>
            </a:extLst>
          </p:cNvPr>
          <p:cNvSpPr txBox="1"/>
          <p:nvPr/>
        </p:nvSpPr>
        <p:spPr>
          <a:xfrm>
            <a:off x="1378861" y="3943981"/>
            <a:ext cx="4137164" cy="35881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</a:pPr>
            <a:r>
              <a:rPr lang="en-US" sz="800" b="1" dirty="0" err="1"/>
              <a:t>crossover_rate</a:t>
            </a:r>
            <a:r>
              <a:rPr lang="en-US" sz="800" b="1" dirty="0"/>
              <a:t>: </a:t>
            </a:r>
            <a:r>
              <a:rPr lang="en-US" sz="800" dirty="0"/>
              <a:t>Probability of crossover.</a:t>
            </a:r>
          </a:p>
          <a:p>
            <a:pPr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</a:pPr>
            <a:r>
              <a:rPr lang="en-US" sz="800" b="1" dirty="0"/>
              <a:t>i: </a:t>
            </a:r>
            <a:r>
              <a:rPr lang="en-US" sz="800" dirty="0"/>
              <a:t>Index of sub-chromosome in chromosomes</a:t>
            </a:r>
          </a:p>
        </p:txBody>
      </p:sp>
    </p:spTree>
    <p:extLst>
      <p:ext uri="{BB962C8B-B14F-4D97-AF65-F5344CB8AC3E}">
        <p14:creationId xmlns:p14="http://schemas.microsoft.com/office/powerpoint/2010/main" val="41703893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Arrow: Down 15">
            <a:extLst>
              <a:ext uri="{FF2B5EF4-FFF2-40B4-BE49-F238E27FC236}">
                <a16:creationId xmlns:a16="http://schemas.microsoft.com/office/drawing/2014/main" id="{465BFB55-6AF0-2725-9A7F-D0A6E4C66C63}"/>
              </a:ext>
            </a:extLst>
          </p:cNvPr>
          <p:cNvSpPr/>
          <p:nvPr/>
        </p:nvSpPr>
        <p:spPr>
          <a:xfrm>
            <a:off x="6472258" y="940074"/>
            <a:ext cx="118533" cy="3747003"/>
          </a:xfrm>
          <a:prstGeom prst="downArrow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BF4074-7EDB-603F-52F2-5297EB0B0730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09.07.2024</a:t>
            </a:r>
            <a:endParaRPr 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8B3565-3CD5-7BC3-E364-55D47382F05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51A202-06DB-303B-8F58-E337E87348E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7" name="Flowchart: Alternate Process 6">
            <a:extLst>
              <a:ext uri="{FF2B5EF4-FFF2-40B4-BE49-F238E27FC236}">
                <a16:creationId xmlns:a16="http://schemas.microsoft.com/office/drawing/2014/main" id="{707F46C6-52CC-CBB3-1F99-A4AD8A1966E0}"/>
              </a:ext>
            </a:extLst>
          </p:cNvPr>
          <p:cNvSpPr/>
          <p:nvPr/>
        </p:nvSpPr>
        <p:spPr>
          <a:xfrm>
            <a:off x="5804815" y="714930"/>
            <a:ext cx="1463040" cy="365760"/>
          </a:xfrm>
          <a:prstGeom prst="flowChartAlternateProcess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8" name="Flowchart: Alternate Process 7">
            <a:extLst>
              <a:ext uri="{FF2B5EF4-FFF2-40B4-BE49-F238E27FC236}">
                <a16:creationId xmlns:a16="http://schemas.microsoft.com/office/drawing/2014/main" id="{52D6D2CB-F6FA-7DAC-5416-2F38300FE560}"/>
              </a:ext>
            </a:extLst>
          </p:cNvPr>
          <p:cNvSpPr/>
          <p:nvPr/>
        </p:nvSpPr>
        <p:spPr>
          <a:xfrm>
            <a:off x="5804817" y="1474266"/>
            <a:ext cx="1463040" cy="365760"/>
          </a:xfrm>
          <a:prstGeom prst="flowChartAlternateProcess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9" name="Flowchart: Alternate Process 8">
            <a:extLst>
              <a:ext uri="{FF2B5EF4-FFF2-40B4-BE49-F238E27FC236}">
                <a16:creationId xmlns:a16="http://schemas.microsoft.com/office/drawing/2014/main" id="{34F39B65-D7B4-F169-2D95-BFB26FA86DF2}"/>
              </a:ext>
            </a:extLst>
          </p:cNvPr>
          <p:cNvSpPr/>
          <p:nvPr/>
        </p:nvSpPr>
        <p:spPr>
          <a:xfrm>
            <a:off x="5804818" y="1964387"/>
            <a:ext cx="1463040" cy="365760"/>
          </a:xfrm>
          <a:prstGeom prst="flowChartAlternateProcess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0" name="Flowchart: Alternate Process 9">
            <a:extLst>
              <a:ext uri="{FF2B5EF4-FFF2-40B4-BE49-F238E27FC236}">
                <a16:creationId xmlns:a16="http://schemas.microsoft.com/office/drawing/2014/main" id="{62BF9EFC-190F-42B5-8D61-242890AA3C61}"/>
              </a:ext>
            </a:extLst>
          </p:cNvPr>
          <p:cNvSpPr/>
          <p:nvPr/>
        </p:nvSpPr>
        <p:spPr>
          <a:xfrm>
            <a:off x="5804815" y="2454508"/>
            <a:ext cx="1463040" cy="365760"/>
          </a:xfrm>
          <a:prstGeom prst="flowChartAlternateProcess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1" name="Flowchart: Alternate Process 10">
            <a:extLst>
              <a:ext uri="{FF2B5EF4-FFF2-40B4-BE49-F238E27FC236}">
                <a16:creationId xmlns:a16="http://schemas.microsoft.com/office/drawing/2014/main" id="{BF783C33-5E48-24FA-95D9-C49E476323BA}"/>
              </a:ext>
            </a:extLst>
          </p:cNvPr>
          <p:cNvSpPr/>
          <p:nvPr/>
        </p:nvSpPr>
        <p:spPr>
          <a:xfrm>
            <a:off x="5800004" y="2954184"/>
            <a:ext cx="1463040" cy="365760"/>
          </a:xfrm>
          <a:prstGeom prst="flowChartAlternateProcess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2" name="Flowchart: Alternate Process 11">
            <a:extLst>
              <a:ext uri="{FF2B5EF4-FFF2-40B4-BE49-F238E27FC236}">
                <a16:creationId xmlns:a16="http://schemas.microsoft.com/office/drawing/2014/main" id="{A35673DA-E782-47AA-EC22-8C1036C45D9B}"/>
              </a:ext>
            </a:extLst>
          </p:cNvPr>
          <p:cNvSpPr/>
          <p:nvPr/>
        </p:nvSpPr>
        <p:spPr>
          <a:xfrm>
            <a:off x="5800004" y="3444305"/>
            <a:ext cx="1463040" cy="365760"/>
          </a:xfrm>
          <a:prstGeom prst="flowChartAlternateProcess">
            <a:avLst/>
          </a:prstGeom>
          <a:solidFill>
            <a:srgbClr val="FFC0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3" name="Flowchart: Alternate Process 12">
            <a:extLst>
              <a:ext uri="{FF2B5EF4-FFF2-40B4-BE49-F238E27FC236}">
                <a16:creationId xmlns:a16="http://schemas.microsoft.com/office/drawing/2014/main" id="{FE682E84-EC56-FE44-9655-345D83959484}"/>
              </a:ext>
            </a:extLst>
          </p:cNvPr>
          <p:cNvSpPr/>
          <p:nvPr/>
        </p:nvSpPr>
        <p:spPr>
          <a:xfrm>
            <a:off x="5800004" y="3943981"/>
            <a:ext cx="1463040" cy="365760"/>
          </a:xfrm>
          <a:prstGeom prst="flowChartAlternateProcess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4" name="Flowchart: Alternate Process 13">
            <a:extLst>
              <a:ext uri="{FF2B5EF4-FFF2-40B4-BE49-F238E27FC236}">
                <a16:creationId xmlns:a16="http://schemas.microsoft.com/office/drawing/2014/main" id="{9F05288F-A475-8A77-B4DA-E97937ABB5AD}"/>
              </a:ext>
            </a:extLst>
          </p:cNvPr>
          <p:cNvSpPr/>
          <p:nvPr/>
        </p:nvSpPr>
        <p:spPr>
          <a:xfrm>
            <a:off x="5800004" y="4701555"/>
            <a:ext cx="1463040" cy="365760"/>
          </a:xfrm>
          <a:prstGeom prst="flowChartAlternateProcess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7" name="Left Bracket 16">
            <a:extLst>
              <a:ext uri="{FF2B5EF4-FFF2-40B4-BE49-F238E27FC236}">
                <a16:creationId xmlns:a16="http://schemas.microsoft.com/office/drawing/2014/main" id="{84D2941A-AA3B-6531-22E4-2E17100C8A67}"/>
              </a:ext>
            </a:extLst>
          </p:cNvPr>
          <p:cNvSpPr/>
          <p:nvPr/>
        </p:nvSpPr>
        <p:spPr>
          <a:xfrm>
            <a:off x="5621868" y="1305834"/>
            <a:ext cx="863081" cy="3181499"/>
          </a:xfrm>
          <a:prstGeom prst="leftBracket">
            <a:avLst/>
          </a:prstGeom>
          <a:ln w="19050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lIns="91440" rtlCol="0" anchor="ctr"/>
          <a:lstStyle/>
          <a:p>
            <a:pPr algn="ctr"/>
            <a:endParaRPr lang="en-US" sz="2006"/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0F479EFF-36D1-1F8B-4725-F2E7F511C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525" y="273050"/>
            <a:ext cx="6838950" cy="277813"/>
          </a:xfrm>
        </p:spPr>
        <p:txBody>
          <a:bodyPr/>
          <a:lstStyle/>
          <a:p>
            <a:r>
              <a:rPr lang="de-DE" dirty="0"/>
              <a:t>Genetic </a:t>
            </a:r>
            <a:r>
              <a:rPr lang="de-DE" dirty="0" err="1"/>
              <a:t>Algorithms</a:t>
            </a:r>
            <a:endParaRPr lang="en-US" dirty="0"/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90172FA9-367C-A887-8197-E2BB1730E26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90000" y="716406"/>
            <a:ext cx="6840000" cy="276225"/>
          </a:xfrm>
        </p:spPr>
        <p:txBody>
          <a:bodyPr/>
          <a:lstStyle/>
          <a:p>
            <a:r>
              <a:rPr lang="en-US" altLang="en-US" sz="1600" b="1" dirty="0">
                <a:latin typeface="Arial Unicode MS"/>
              </a:rPr>
              <a:t>Mutation</a:t>
            </a:r>
            <a:endParaRPr lang="de-DE" sz="16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456012A-42E7-435F-951E-A1A0B41881BC}"/>
              </a:ext>
            </a:extLst>
          </p:cNvPr>
          <p:cNvSpPr txBox="1"/>
          <p:nvPr/>
        </p:nvSpPr>
        <p:spPr>
          <a:xfrm>
            <a:off x="401856" y="1369589"/>
            <a:ext cx="4542944" cy="138550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9381" indent="-179381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Introduce random changes to the chromosome</a:t>
            </a:r>
          </a:p>
          <a:p>
            <a:pPr marL="179381" indent="-179381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Enhance genetic diversity for better exploration</a:t>
            </a:r>
          </a:p>
          <a:p>
            <a:pPr marL="179381" indent="-179381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prevent local minima</a:t>
            </a:r>
          </a:p>
          <a:p>
            <a:pPr marL="179381" indent="-179381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31D67C1-986C-5A3A-E308-12BAA4471C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476" y="2703213"/>
            <a:ext cx="5036301" cy="111260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72FDBAE-B3DF-F9D2-48B3-889256514E81}"/>
              </a:ext>
            </a:extLst>
          </p:cNvPr>
          <p:cNvSpPr txBox="1"/>
          <p:nvPr/>
        </p:nvSpPr>
        <p:spPr>
          <a:xfrm>
            <a:off x="469557" y="4620008"/>
            <a:ext cx="4236345" cy="13413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</a:pPr>
            <a:r>
              <a:rPr lang="en-US" sz="800" b="1" dirty="0" err="1"/>
              <a:t>mutation_rates</a:t>
            </a:r>
            <a:r>
              <a:rPr lang="en-US" sz="800" b="1" dirty="0"/>
              <a:t>: </a:t>
            </a:r>
            <a:r>
              <a:rPr lang="en-US" sz="800" dirty="0"/>
              <a:t>Probability of mutating each bit</a:t>
            </a:r>
          </a:p>
        </p:txBody>
      </p:sp>
    </p:spTree>
    <p:extLst>
      <p:ext uri="{BB962C8B-B14F-4D97-AF65-F5344CB8AC3E}">
        <p14:creationId xmlns:p14="http://schemas.microsoft.com/office/powerpoint/2010/main" val="29398729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Arrow: Down 15">
            <a:extLst>
              <a:ext uri="{FF2B5EF4-FFF2-40B4-BE49-F238E27FC236}">
                <a16:creationId xmlns:a16="http://schemas.microsoft.com/office/drawing/2014/main" id="{465BFB55-6AF0-2725-9A7F-D0A6E4C66C63}"/>
              </a:ext>
            </a:extLst>
          </p:cNvPr>
          <p:cNvSpPr/>
          <p:nvPr/>
        </p:nvSpPr>
        <p:spPr>
          <a:xfrm>
            <a:off x="6472258" y="940074"/>
            <a:ext cx="118533" cy="3747003"/>
          </a:xfrm>
          <a:prstGeom prst="downArrow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BF4074-7EDB-603F-52F2-5297EB0B0730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09.07.2024</a:t>
            </a:r>
            <a:endParaRPr 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8B3565-3CD5-7BC3-E364-55D47382F05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51A202-06DB-303B-8F58-E337E87348E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7" name="Flowchart: Alternate Process 6">
            <a:extLst>
              <a:ext uri="{FF2B5EF4-FFF2-40B4-BE49-F238E27FC236}">
                <a16:creationId xmlns:a16="http://schemas.microsoft.com/office/drawing/2014/main" id="{707F46C6-52CC-CBB3-1F99-A4AD8A1966E0}"/>
              </a:ext>
            </a:extLst>
          </p:cNvPr>
          <p:cNvSpPr/>
          <p:nvPr/>
        </p:nvSpPr>
        <p:spPr>
          <a:xfrm>
            <a:off x="5804815" y="714930"/>
            <a:ext cx="1463040" cy="365760"/>
          </a:xfrm>
          <a:prstGeom prst="flowChartAlternateProcess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8" name="Flowchart: Alternate Process 7">
            <a:extLst>
              <a:ext uri="{FF2B5EF4-FFF2-40B4-BE49-F238E27FC236}">
                <a16:creationId xmlns:a16="http://schemas.microsoft.com/office/drawing/2014/main" id="{52D6D2CB-F6FA-7DAC-5416-2F38300FE560}"/>
              </a:ext>
            </a:extLst>
          </p:cNvPr>
          <p:cNvSpPr/>
          <p:nvPr/>
        </p:nvSpPr>
        <p:spPr>
          <a:xfrm>
            <a:off x="5804817" y="1474266"/>
            <a:ext cx="1463040" cy="365760"/>
          </a:xfrm>
          <a:prstGeom prst="flowChartAlternateProcess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9" name="Flowchart: Alternate Process 8">
            <a:extLst>
              <a:ext uri="{FF2B5EF4-FFF2-40B4-BE49-F238E27FC236}">
                <a16:creationId xmlns:a16="http://schemas.microsoft.com/office/drawing/2014/main" id="{34F39B65-D7B4-F169-2D95-BFB26FA86DF2}"/>
              </a:ext>
            </a:extLst>
          </p:cNvPr>
          <p:cNvSpPr/>
          <p:nvPr/>
        </p:nvSpPr>
        <p:spPr>
          <a:xfrm>
            <a:off x="5804818" y="1964387"/>
            <a:ext cx="1463040" cy="365760"/>
          </a:xfrm>
          <a:prstGeom prst="flowChartAlternateProcess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0" name="Flowchart: Alternate Process 9">
            <a:extLst>
              <a:ext uri="{FF2B5EF4-FFF2-40B4-BE49-F238E27FC236}">
                <a16:creationId xmlns:a16="http://schemas.microsoft.com/office/drawing/2014/main" id="{62BF9EFC-190F-42B5-8D61-242890AA3C61}"/>
              </a:ext>
            </a:extLst>
          </p:cNvPr>
          <p:cNvSpPr/>
          <p:nvPr/>
        </p:nvSpPr>
        <p:spPr>
          <a:xfrm>
            <a:off x="5804815" y="2454508"/>
            <a:ext cx="1463040" cy="365760"/>
          </a:xfrm>
          <a:prstGeom prst="flowChartAlternateProcess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1" name="Flowchart: Alternate Process 10">
            <a:extLst>
              <a:ext uri="{FF2B5EF4-FFF2-40B4-BE49-F238E27FC236}">
                <a16:creationId xmlns:a16="http://schemas.microsoft.com/office/drawing/2014/main" id="{BF783C33-5E48-24FA-95D9-C49E476323BA}"/>
              </a:ext>
            </a:extLst>
          </p:cNvPr>
          <p:cNvSpPr/>
          <p:nvPr/>
        </p:nvSpPr>
        <p:spPr>
          <a:xfrm>
            <a:off x="5800004" y="2954184"/>
            <a:ext cx="1463040" cy="365760"/>
          </a:xfrm>
          <a:prstGeom prst="flowChartAlternateProcess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2" name="Flowchart: Alternate Process 11">
            <a:extLst>
              <a:ext uri="{FF2B5EF4-FFF2-40B4-BE49-F238E27FC236}">
                <a16:creationId xmlns:a16="http://schemas.microsoft.com/office/drawing/2014/main" id="{A35673DA-E782-47AA-EC22-8C1036C45D9B}"/>
              </a:ext>
            </a:extLst>
          </p:cNvPr>
          <p:cNvSpPr/>
          <p:nvPr/>
        </p:nvSpPr>
        <p:spPr>
          <a:xfrm>
            <a:off x="5800004" y="3444305"/>
            <a:ext cx="1463040" cy="365760"/>
          </a:xfrm>
          <a:prstGeom prst="flowChartAlternateProcess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3" name="Flowchart: Alternate Process 12">
            <a:extLst>
              <a:ext uri="{FF2B5EF4-FFF2-40B4-BE49-F238E27FC236}">
                <a16:creationId xmlns:a16="http://schemas.microsoft.com/office/drawing/2014/main" id="{FE682E84-EC56-FE44-9655-345D83959484}"/>
              </a:ext>
            </a:extLst>
          </p:cNvPr>
          <p:cNvSpPr/>
          <p:nvPr/>
        </p:nvSpPr>
        <p:spPr>
          <a:xfrm>
            <a:off x="5800004" y="3943981"/>
            <a:ext cx="1463040" cy="365760"/>
          </a:xfrm>
          <a:prstGeom prst="flowChartAlternateProcess">
            <a:avLst/>
          </a:prstGeom>
          <a:solidFill>
            <a:srgbClr val="FFC0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4" name="Flowchart: Alternate Process 13">
            <a:extLst>
              <a:ext uri="{FF2B5EF4-FFF2-40B4-BE49-F238E27FC236}">
                <a16:creationId xmlns:a16="http://schemas.microsoft.com/office/drawing/2014/main" id="{9F05288F-A475-8A77-B4DA-E97937ABB5AD}"/>
              </a:ext>
            </a:extLst>
          </p:cNvPr>
          <p:cNvSpPr/>
          <p:nvPr/>
        </p:nvSpPr>
        <p:spPr>
          <a:xfrm>
            <a:off x="5800004" y="4701555"/>
            <a:ext cx="1463040" cy="365760"/>
          </a:xfrm>
          <a:prstGeom prst="flowChartAlternateProcess">
            <a:avLst/>
          </a:prstGeom>
          <a:solidFill>
            <a:srgbClr val="92D05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7" name="Left Bracket 16">
            <a:extLst>
              <a:ext uri="{FF2B5EF4-FFF2-40B4-BE49-F238E27FC236}">
                <a16:creationId xmlns:a16="http://schemas.microsoft.com/office/drawing/2014/main" id="{84D2941A-AA3B-6531-22E4-2E17100C8A67}"/>
              </a:ext>
            </a:extLst>
          </p:cNvPr>
          <p:cNvSpPr/>
          <p:nvPr/>
        </p:nvSpPr>
        <p:spPr>
          <a:xfrm>
            <a:off x="5621868" y="1305834"/>
            <a:ext cx="863081" cy="3181499"/>
          </a:xfrm>
          <a:prstGeom prst="leftBracket">
            <a:avLst/>
          </a:prstGeom>
          <a:ln w="19050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lIns="91440" rtlCol="0" anchor="ctr"/>
          <a:lstStyle/>
          <a:p>
            <a:pPr algn="ctr"/>
            <a:endParaRPr lang="en-US" sz="2006"/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0F479EFF-36D1-1F8B-4725-F2E7F511C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525" y="273050"/>
            <a:ext cx="6838950" cy="277813"/>
          </a:xfrm>
        </p:spPr>
        <p:txBody>
          <a:bodyPr/>
          <a:lstStyle/>
          <a:p>
            <a:r>
              <a:rPr lang="de-DE" dirty="0"/>
              <a:t>Genetic </a:t>
            </a:r>
            <a:r>
              <a:rPr lang="de-DE" dirty="0" err="1"/>
              <a:t>Algorithms</a:t>
            </a:r>
            <a:endParaRPr lang="en-US" dirty="0"/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90172FA9-367C-A887-8197-E2BB1730E26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90000" y="716406"/>
            <a:ext cx="6840000" cy="276225"/>
          </a:xfrm>
        </p:spPr>
        <p:txBody>
          <a:bodyPr/>
          <a:lstStyle/>
          <a:p>
            <a:r>
              <a:rPr lang="de-DE" sz="1600" b="1" dirty="0"/>
              <a:t>Update </a:t>
            </a:r>
            <a:r>
              <a:rPr lang="de-DE" sz="1600" b="1" dirty="0" err="1"/>
              <a:t>the</a:t>
            </a:r>
            <a:r>
              <a:rPr lang="de-DE" sz="1600" b="1" dirty="0"/>
              <a:t> </a:t>
            </a:r>
            <a:r>
              <a:rPr lang="de-DE" sz="1600" b="1" dirty="0" err="1"/>
              <a:t>population</a:t>
            </a:r>
            <a:endParaRPr lang="en-US" sz="16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6B63BD1-16D5-E1DE-47AA-3DB75D7BC6C2}"/>
              </a:ext>
            </a:extLst>
          </p:cNvPr>
          <p:cNvSpPr txBox="1"/>
          <p:nvPr/>
        </p:nvSpPr>
        <p:spPr>
          <a:xfrm>
            <a:off x="475592" y="1657146"/>
            <a:ext cx="4721081" cy="21303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9381" indent="-179381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600" b="1" dirty="0"/>
              <a:t>Stop: </a:t>
            </a:r>
            <a:r>
              <a:rPr lang="en-US" sz="1600" dirty="0"/>
              <a:t>If desired or optimal fitness achieved</a:t>
            </a:r>
          </a:p>
          <a:p>
            <a:pPr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</a:pPr>
            <a:endParaRPr lang="en-US" sz="1600" dirty="0"/>
          </a:p>
          <a:p>
            <a:pPr marL="179381" indent="-179381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600" b="1" dirty="0"/>
              <a:t>Update: </a:t>
            </a:r>
            <a:r>
              <a:rPr lang="en-US" sz="1600" dirty="0"/>
              <a:t>Otherwise, update population and repeat</a:t>
            </a:r>
          </a:p>
          <a:p>
            <a:pPr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</a:pPr>
            <a:endParaRPr lang="en-US" sz="1600" dirty="0"/>
          </a:p>
          <a:p>
            <a:pPr marL="179381" indent="-179381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600" b="1" dirty="0"/>
              <a:t>Iterative Process: </a:t>
            </a:r>
            <a:r>
              <a:rPr lang="en-US" sz="1600" dirty="0"/>
              <a:t>Continues until convergence</a:t>
            </a:r>
          </a:p>
          <a:p>
            <a:pPr marL="179381" indent="-179381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3326494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39607-3A80-EC03-72D5-80D9614A7E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Genetic Algorithm on a Two-Species System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4B8250-1FE3-3901-7A43-433EEE371B9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09.07.2024</a:t>
            </a:r>
            <a:endParaRPr 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E438E8-A143-B3D2-75F5-98AF9F32F3A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E930DE-150A-2F31-32F0-F1A532AFB2A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D4E7DC-59D1-0DDE-9B9E-26E0D3CC0B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6757" y="2857500"/>
            <a:ext cx="4260658" cy="255108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CBBFEFF-5A1B-4DDF-002B-8E107C95154D}"/>
              </a:ext>
            </a:extLst>
          </p:cNvPr>
          <p:cNvSpPr txBox="1"/>
          <p:nvPr/>
        </p:nvSpPr>
        <p:spPr>
          <a:xfrm>
            <a:off x="550347" y="727173"/>
            <a:ext cx="5147068" cy="21303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A system with two species</a:t>
            </a:r>
          </a:p>
          <a:p>
            <a:pPr marL="285750" indent="-285750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Compartment size: (5, 5)</a:t>
            </a:r>
          </a:p>
          <a:p>
            <a:pPr marL="285750" indent="-285750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Cells in the first column produce species 1</a:t>
            </a:r>
          </a:p>
          <a:p>
            <a:pPr marL="285750" indent="-285750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Cells in the third column produce species 2</a:t>
            </a:r>
          </a:p>
          <a:p>
            <a:pPr marL="285750" indent="-285750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Species 1 activates species 2</a:t>
            </a:r>
          </a:p>
          <a:p>
            <a:pPr marL="285750" indent="-285750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Six parameters are defined for the system</a:t>
            </a:r>
          </a:p>
        </p:txBody>
      </p:sp>
    </p:spTree>
    <p:extLst>
      <p:ext uri="{BB962C8B-B14F-4D97-AF65-F5344CB8AC3E}">
        <p14:creationId xmlns:p14="http://schemas.microsoft.com/office/powerpoint/2010/main" val="28375724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4F311D6-E9CF-0AE6-8361-EECCF8F323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0442" y="2220969"/>
            <a:ext cx="2715552" cy="2482014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559AD93-BBC5-7B97-08C6-D7964F242D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09.07.2024</a:t>
            </a:r>
            <a:endParaRPr lang="de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7FE68BE-96D6-FC97-9FA6-F96F178918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590FE9-7D60-8B28-434F-7F146280D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7AA43CC-9463-FC92-5FDD-3CDD10D70E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48" y="2220970"/>
            <a:ext cx="2715551" cy="248201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686A9E0-1C42-9FED-2B5E-EC756A33B0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78502" y="2220969"/>
            <a:ext cx="2715553" cy="248201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679008B-2EC5-19D7-8A05-A54EECD4A127}"/>
              </a:ext>
            </a:extLst>
          </p:cNvPr>
          <p:cNvSpPr txBox="1"/>
          <p:nvPr/>
        </p:nvSpPr>
        <p:spPr>
          <a:xfrm>
            <a:off x="516627" y="1123905"/>
            <a:ext cx="4282225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/>
              <a:t>Max Fitness: 200</a:t>
            </a:r>
          </a:p>
          <a:p>
            <a:r>
              <a:rPr lang="en-US" sz="1600" dirty="0"/>
              <a:t>Best Found Fitness: 165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6868342B-524F-BE37-6EED-94E90E508ADF}"/>
              </a:ext>
            </a:extLst>
          </p:cNvPr>
          <p:cNvSpPr txBox="1">
            <a:spLocks/>
          </p:cNvSpPr>
          <p:nvPr/>
        </p:nvSpPr>
        <p:spPr>
          <a:xfrm>
            <a:off x="390264" y="273055"/>
            <a:ext cx="6839479" cy="278290"/>
          </a:xfrm>
          <a:prstGeom prst="rect">
            <a:avLst/>
          </a:prstGeom>
        </p:spPr>
        <p:txBody>
          <a:bodyPr/>
          <a:lstStyle>
            <a:lvl1pPr algn="l" defTabSz="57143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Testing Genetic Algorithm on a Two-Species System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28828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6909308-A7FD-7361-7353-43B67C3D3C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09.07.2024</a:t>
            </a:r>
            <a:endParaRPr lang="de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A4F5806-E098-9DEF-B747-ECC8A73462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36B4CB-2012-3C7E-8DE7-D2F860ED7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A0888B-FE6F-5AF4-8CB3-3ACB65725B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395" y="1462952"/>
            <a:ext cx="5269307" cy="3291512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A74AAFA-9713-CE73-B1B0-F4D9A5D16FC4}"/>
              </a:ext>
            </a:extLst>
          </p:cNvPr>
          <p:cNvSpPr txBox="1">
            <a:spLocks/>
          </p:cNvSpPr>
          <p:nvPr/>
        </p:nvSpPr>
        <p:spPr>
          <a:xfrm>
            <a:off x="390264" y="273055"/>
            <a:ext cx="6839479" cy="278290"/>
          </a:xfrm>
          <a:prstGeom prst="rect">
            <a:avLst/>
          </a:prstGeom>
        </p:spPr>
        <p:txBody>
          <a:bodyPr/>
          <a:lstStyle>
            <a:lvl1pPr algn="l" defTabSz="57143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Testing Genetic Algorithm on a Two-Species System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415B09-468D-4C0D-951E-C0F5D44009E0}"/>
              </a:ext>
            </a:extLst>
          </p:cNvPr>
          <p:cNvSpPr txBox="1"/>
          <p:nvPr/>
        </p:nvSpPr>
        <p:spPr>
          <a:xfrm>
            <a:off x="704773" y="960536"/>
            <a:ext cx="5443585" cy="26827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</a:pPr>
            <a:r>
              <a:rPr lang="en-US" sz="1600" dirty="0"/>
              <a:t>Results after 500 Iterations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9212515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CCDF1B-E331-576A-DDD1-C7AF3517C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Synthetic morphogen systems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2708E5-5EA7-3DAB-9DCA-A608897ACDE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09.07.2024</a:t>
            </a:r>
            <a:endParaRPr 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987682-1966-6CD6-5864-B8839C3F19F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40496D-DC4A-1805-F11C-689C0CCB256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0C1FD1F-1146-D517-4B6B-F83BD9D17E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2243" y="709513"/>
            <a:ext cx="2558523" cy="223407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82DC55D-92DE-CE24-8DE9-C27EA97636E8}"/>
              </a:ext>
            </a:extLst>
          </p:cNvPr>
          <p:cNvSpPr txBox="1"/>
          <p:nvPr/>
        </p:nvSpPr>
        <p:spPr>
          <a:xfrm>
            <a:off x="4324503" y="4803760"/>
            <a:ext cx="3632886" cy="1676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</a:pPr>
            <a:r>
              <a:rPr lang="en-US" sz="1000" dirty="0"/>
              <a:t>Diffusible </a:t>
            </a:r>
            <a:r>
              <a:rPr lang="en-US" sz="1000" dirty="0" err="1"/>
              <a:t>synNotch</a:t>
            </a:r>
            <a:r>
              <a:rPr lang="en-US" sz="1000" dirty="0"/>
              <a:t> system. </a:t>
            </a:r>
            <a:r>
              <a:rPr lang="es-ES" sz="1000" dirty="0"/>
              <a:t>(S. Toda et al., 2020)</a:t>
            </a:r>
            <a:endParaRPr lang="en-US" sz="1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D6D0998-0F6D-1140-E7A7-3D62EE70FC93}"/>
              </a:ext>
            </a:extLst>
          </p:cNvPr>
          <p:cNvSpPr txBox="1"/>
          <p:nvPr/>
        </p:nvSpPr>
        <p:spPr>
          <a:xfrm>
            <a:off x="401855" y="1033383"/>
            <a:ext cx="3733540" cy="33891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9381" indent="-179381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de-DE" sz="1600" dirty="0" err="1"/>
              <a:t>Synthetic</a:t>
            </a:r>
            <a:r>
              <a:rPr lang="de-DE" sz="1600" dirty="0"/>
              <a:t> Notch </a:t>
            </a:r>
            <a:r>
              <a:rPr lang="de-DE" sz="1600" dirty="0" err="1"/>
              <a:t>system</a:t>
            </a:r>
            <a:endParaRPr lang="de-DE" sz="1600" dirty="0"/>
          </a:p>
          <a:p>
            <a:pPr marL="179381" indent="-179381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s-ES" sz="1600" dirty="0"/>
              <a:t>S. Toda et al., 2020</a:t>
            </a:r>
          </a:p>
          <a:p>
            <a:pPr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</a:pPr>
            <a:r>
              <a:rPr lang="es-ES" sz="1600" dirty="0"/>
              <a:t>      </a:t>
            </a:r>
            <a:endParaRPr lang="en-US" sz="1600" dirty="0"/>
          </a:p>
          <a:p>
            <a:pPr marL="179381" indent="-179381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179381" indent="-179381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Arbitrary proteins engineered into synthetic morphogens.</a:t>
            </a:r>
          </a:p>
          <a:p>
            <a:pPr marL="179381" indent="-179381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Formation of gradients and directing cell patterning.</a:t>
            </a:r>
          </a:p>
          <a:p>
            <a:pPr marL="179381" indent="-179381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Applications in advanced tissue engineering.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F1F0B52-5FA8-1EA8-08B4-1A8F518C857F}"/>
              </a:ext>
            </a:extLst>
          </p:cNvPr>
          <p:cNvSpPr txBox="1"/>
          <p:nvPr/>
        </p:nvSpPr>
        <p:spPr>
          <a:xfrm>
            <a:off x="767889" y="1802044"/>
            <a:ext cx="2952046" cy="7884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</a:pPr>
            <a:r>
              <a:rPr lang="en-US" sz="1200" dirty="0"/>
              <a:t>“</a:t>
            </a:r>
            <a:r>
              <a:rPr lang="en-US" sz="1200" i="1" dirty="0"/>
              <a:t>Engineering synthetic morphogen systems that can program multicellular patterning</a:t>
            </a:r>
            <a:r>
              <a:rPr lang="en-US" sz="1200" dirty="0"/>
              <a:t>”</a:t>
            </a:r>
          </a:p>
          <a:p>
            <a:pPr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</a:pPr>
            <a:endParaRPr lang="en-US" sz="16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9363BD3-E979-92A6-3B7C-A82F047B69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7139" y="2727949"/>
            <a:ext cx="45724" cy="25910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BC95A4F-B974-65FF-51E8-E102B8CA92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03360" y="3270289"/>
            <a:ext cx="1617972" cy="142225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93E9FDC-CBD4-0CDB-8200-AA98E37662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89297" y="3064099"/>
            <a:ext cx="1617972" cy="1628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8018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1478B2-C477-ABB9-E1B9-E1E12D132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and Solutions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D6D5DE-9417-2B40-9D13-A05735F6E4F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09.07.2024</a:t>
            </a:r>
            <a:endParaRPr 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CA95B9-AEAE-7292-DFF2-F3299A54658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91CFD3-24E9-F0D2-70C5-61822A5A55F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D63697-3DD6-D597-DF1D-828F71A892EA}"/>
              </a:ext>
            </a:extLst>
          </p:cNvPr>
          <p:cNvSpPr txBox="1"/>
          <p:nvPr/>
        </p:nvSpPr>
        <p:spPr>
          <a:xfrm>
            <a:off x="914399" y="898391"/>
            <a:ext cx="7084541" cy="287514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9388" indent="-179388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de-DE" sz="1600" b="1" dirty="0"/>
              <a:t>Computational </a:t>
            </a:r>
            <a:r>
              <a:rPr lang="de-DE" sz="1600" b="1" dirty="0" err="1"/>
              <a:t>Intensity</a:t>
            </a:r>
            <a:endParaRPr lang="de-DE" sz="1600" b="1" dirty="0"/>
          </a:p>
          <a:p>
            <a:pPr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</a:pPr>
            <a:endParaRPr lang="de-DE" sz="1600" b="1" dirty="0"/>
          </a:p>
          <a:p>
            <a:pPr marL="179388" indent="-179388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de-DE" sz="1600" b="1" dirty="0"/>
              <a:t>Model </a:t>
            </a:r>
            <a:r>
              <a:rPr lang="de-DE" sz="1600" b="1" dirty="0" err="1"/>
              <a:t>Specificity</a:t>
            </a:r>
            <a:endParaRPr lang="de-DE" sz="1600" b="1" dirty="0"/>
          </a:p>
          <a:p>
            <a:pPr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</a:pPr>
            <a:endParaRPr lang="de-DE" sz="1600" b="1" dirty="0"/>
          </a:p>
          <a:p>
            <a:pPr marL="179388" indent="-179388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de-DE" sz="1600" b="1" dirty="0"/>
              <a:t>Non-Uniform Gradient in Diffusion</a:t>
            </a:r>
          </a:p>
          <a:p>
            <a:pPr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</a:pPr>
            <a:endParaRPr lang="de-DE" sz="1600" b="1" dirty="0"/>
          </a:p>
          <a:p>
            <a:pPr marL="179388" indent="-179388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de-DE" sz="1600" b="1" dirty="0"/>
              <a:t>GA </a:t>
            </a:r>
            <a:r>
              <a:rPr lang="de-DE" sz="1600" b="1" dirty="0" err="1"/>
              <a:t>Inefficiency</a:t>
            </a:r>
            <a:r>
              <a:rPr lang="de-DE" sz="1600" b="1" dirty="0"/>
              <a:t>   </a:t>
            </a:r>
          </a:p>
          <a:p>
            <a:pPr marL="179388" indent="-179388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C05902-D351-ABD2-8371-C39685C5A2EA}"/>
              </a:ext>
            </a:extLst>
          </p:cNvPr>
          <p:cNvSpPr txBox="1"/>
          <p:nvPr/>
        </p:nvSpPr>
        <p:spPr>
          <a:xfrm>
            <a:off x="1156677" y="3499996"/>
            <a:ext cx="7084541" cy="12411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</a:pPr>
            <a:r>
              <a:rPr lang="en-US" sz="1400" b="1" dirty="0"/>
              <a:t>Solutions:</a:t>
            </a:r>
          </a:p>
          <a:p>
            <a:pPr marL="179388" indent="-179388">
              <a:lnSpc>
                <a:spcPct val="120000"/>
              </a:lnSpc>
              <a:spcBef>
                <a:spcPts val="625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400" dirty="0"/>
              <a:t> Improve fitness function</a:t>
            </a:r>
          </a:p>
          <a:p>
            <a:pPr marL="179388" indent="-179388">
              <a:lnSpc>
                <a:spcPct val="120000"/>
              </a:lnSpc>
              <a:spcBef>
                <a:spcPts val="625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400" dirty="0"/>
              <a:t> Alternative chromosome representation</a:t>
            </a:r>
          </a:p>
          <a:p>
            <a:pPr marL="179388" indent="-179388">
              <a:lnSpc>
                <a:spcPct val="120000"/>
              </a:lnSpc>
              <a:spcBef>
                <a:spcPts val="625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400" dirty="0"/>
              <a:t> Better selection methods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AA3FAD3-6904-A5EA-2EEB-6AD7A08D53F2}"/>
              </a:ext>
            </a:extLst>
          </p:cNvPr>
          <p:cNvSpPr txBox="1"/>
          <p:nvPr/>
        </p:nvSpPr>
        <p:spPr>
          <a:xfrm>
            <a:off x="1156677" y="1295893"/>
            <a:ext cx="4662616" cy="2347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</a:pPr>
            <a:r>
              <a:rPr lang="en-US" sz="1400" b="1" dirty="0"/>
              <a:t>Solution: </a:t>
            </a:r>
            <a:r>
              <a:rPr lang="en-US" sz="1400" dirty="0"/>
              <a:t>Parallel computation, </a:t>
            </a:r>
            <a:r>
              <a:rPr lang="en-US" sz="1400" dirty="0" err="1"/>
              <a:t>Numba</a:t>
            </a:r>
            <a:r>
              <a:rPr lang="en-US" sz="1400" dirty="0"/>
              <a:t> (@jit)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1B680AA-5D46-B9A2-8E8B-6E7175F5DB8E}"/>
              </a:ext>
            </a:extLst>
          </p:cNvPr>
          <p:cNvSpPr txBox="1"/>
          <p:nvPr/>
        </p:nvSpPr>
        <p:spPr>
          <a:xfrm>
            <a:off x="1156677" y="2025500"/>
            <a:ext cx="3859790" cy="6037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</a:pPr>
            <a:r>
              <a:rPr lang="en-US" sz="1400" b="1" dirty="0"/>
              <a:t>Solution: </a:t>
            </a:r>
            <a:r>
              <a:rPr lang="en-US" sz="1400" dirty="0"/>
              <a:t>Generalize with modular blocks</a:t>
            </a:r>
          </a:p>
          <a:p>
            <a:pPr marL="179388" indent="-179388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4BDA6E-A02E-C995-23A7-F9E26D4638C4}"/>
              </a:ext>
            </a:extLst>
          </p:cNvPr>
          <p:cNvSpPr txBox="1"/>
          <p:nvPr/>
        </p:nvSpPr>
        <p:spPr>
          <a:xfrm>
            <a:off x="1156677" y="2714716"/>
            <a:ext cx="4209536" cy="6037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</a:pPr>
            <a:r>
              <a:rPr lang="fr-FR" sz="1400" b="1" dirty="0"/>
              <a:t>Solution: </a:t>
            </a:r>
            <a:r>
              <a:rPr lang="fr-FR" sz="1400" dirty="0" err="1"/>
              <a:t>Optimize</a:t>
            </a:r>
            <a:r>
              <a:rPr lang="fr-FR" sz="1400" dirty="0"/>
              <a:t> diffusion </a:t>
            </a:r>
            <a:r>
              <a:rPr lang="fr-FR" sz="1400" dirty="0" err="1"/>
              <a:t>calculation</a:t>
            </a:r>
            <a:r>
              <a:rPr lang="fr-FR" sz="1400" dirty="0"/>
              <a:t> </a:t>
            </a:r>
            <a:r>
              <a:rPr lang="fr-FR" sz="1400" dirty="0" err="1"/>
              <a:t>method</a:t>
            </a:r>
            <a:endParaRPr lang="fr-FR" sz="1400" dirty="0"/>
          </a:p>
          <a:p>
            <a:pPr marL="179388" indent="-179388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5022146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AF9472-4082-B863-AF13-79D50E952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Outlook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717B23-6262-8A6C-84A7-C757040DEC8F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09.07.2024</a:t>
            </a:r>
            <a:endParaRPr 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6A0584-0BA7-8357-3F2C-4B3D7F166A5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B75C2B-8FB0-B67A-F629-45F911C2FD0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706E21-A498-306F-E48F-E3B13A0B9982}"/>
              </a:ext>
            </a:extLst>
          </p:cNvPr>
          <p:cNvSpPr txBox="1"/>
          <p:nvPr/>
        </p:nvSpPr>
        <p:spPr>
          <a:xfrm>
            <a:off x="705286" y="1047517"/>
            <a:ext cx="4947585" cy="36199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9388" indent="-179388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Improve Current Models</a:t>
            </a:r>
          </a:p>
          <a:p>
            <a:pPr marL="179388" indent="-179388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Add Growth Rate</a:t>
            </a:r>
          </a:p>
          <a:p>
            <a:pPr marL="179388" indent="-179388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Enhance Information Sharing</a:t>
            </a:r>
          </a:p>
          <a:p>
            <a:pPr marL="179388" indent="-179388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Increase Diffusion Edges</a:t>
            </a:r>
          </a:p>
          <a:p>
            <a:pPr marL="179388" indent="-179388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Advance GA Algorithm</a:t>
            </a:r>
          </a:p>
          <a:p>
            <a:pPr marL="179388" indent="-179388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Combine Optimization Algorithms</a:t>
            </a:r>
          </a:p>
          <a:p>
            <a:pPr marL="179388" indent="-179388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Simulate in Higher Dimensions</a:t>
            </a:r>
          </a:p>
          <a:p>
            <a:pPr marL="179388" indent="-179388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Incorporate Stochastic Methods</a:t>
            </a:r>
          </a:p>
          <a:p>
            <a:pPr marL="179388" indent="-179388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Create a Simulation Library</a:t>
            </a:r>
          </a:p>
          <a:p>
            <a:pPr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3596597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06168E9-00C8-F09C-5E58-CB101E07A363}"/>
              </a:ext>
            </a:extLst>
          </p:cNvPr>
          <p:cNvSpPr/>
          <p:nvPr/>
        </p:nvSpPr>
        <p:spPr>
          <a:xfrm>
            <a:off x="296985" y="1305169"/>
            <a:ext cx="1766277" cy="7580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DD477AE-EC04-9DE1-0C6F-D5682BBB6473}"/>
              </a:ext>
            </a:extLst>
          </p:cNvPr>
          <p:cNvSpPr txBox="1"/>
          <p:nvPr/>
        </p:nvSpPr>
        <p:spPr>
          <a:xfrm>
            <a:off x="1539631" y="2689793"/>
            <a:ext cx="4947138" cy="3354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</a:pPr>
            <a:r>
              <a:rPr lang="en-US" sz="2000" b="1" dirty="0"/>
              <a:t>Thank you for your time and attention</a:t>
            </a:r>
          </a:p>
        </p:txBody>
      </p:sp>
    </p:spTree>
    <p:extLst>
      <p:ext uri="{BB962C8B-B14F-4D97-AF65-F5344CB8AC3E}">
        <p14:creationId xmlns:p14="http://schemas.microsoft.com/office/powerpoint/2010/main" val="24324194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1DF65E1-999F-3BDF-EF15-F37CF9AF80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09.07.2024</a:t>
            </a:r>
            <a:endParaRPr lang="de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32DE00-85D7-02BC-F45D-57DAEC032F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7A9B25-27BB-0352-45A8-59B8138864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44E6D1BF-021B-CB77-0063-3AC405A755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4808" y="780009"/>
            <a:ext cx="2652583" cy="4154984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36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 err="1">
                <a:solidFill>
                  <a:srgbClr val="BCBEC4"/>
                </a:solidFill>
                <a:latin typeface="JetBrains Mono"/>
              </a:rPr>
              <a:t>infos</a:t>
            </a:r>
            <a:r>
              <a:rPr lang="en-US" altLang="en-US" sz="1200" dirty="0">
                <a:solidFill>
                  <a:srgbClr val="BCBEC4"/>
                </a:solidFill>
                <a:latin typeface="JetBrains Mono"/>
              </a:rPr>
              <a:t> = {</a:t>
            </a:r>
            <a:br>
              <a:rPr lang="en-US" altLang="en-US" sz="1200" dirty="0">
                <a:solidFill>
                  <a:srgbClr val="BCBEC4"/>
                </a:solidFill>
                <a:latin typeface="JetBrains Mono"/>
              </a:rPr>
            </a:br>
            <a:r>
              <a:rPr lang="en-US" altLang="en-US" sz="1200" dirty="0">
                <a:solidFill>
                  <a:srgbClr val="BCBEC4"/>
                </a:solidFill>
                <a:latin typeface="JetBrains Mono"/>
              </a:rPr>
              <a:t>    </a:t>
            </a:r>
            <a:r>
              <a:rPr lang="en-US" altLang="en-US" sz="1200" dirty="0">
                <a:solidFill>
                  <a:srgbClr val="6AAB73"/>
                </a:solidFill>
                <a:latin typeface="JetBrains Mono"/>
              </a:rPr>
              <a:t>"compartment length"</a:t>
            </a:r>
            <a:r>
              <a:rPr lang="en-US" altLang="en-US" sz="1200" dirty="0">
                <a:solidFill>
                  <a:srgbClr val="BCBEC4"/>
                </a:solidFill>
                <a:latin typeface="JetBrains Mono"/>
              </a:rPr>
              <a:t>: </a:t>
            </a:r>
            <a:r>
              <a:rPr lang="en-US" altLang="en-US" sz="1200" dirty="0">
                <a:solidFill>
                  <a:srgbClr val="2AACB8"/>
                </a:solidFill>
                <a:latin typeface="JetBrains Mono"/>
              </a:rPr>
              <a:t>100</a:t>
            </a:r>
            <a:r>
              <a:rPr lang="en-US" altLang="en-US" sz="1200" dirty="0">
                <a:solidFill>
                  <a:srgbClr val="BCBEC4"/>
                </a:solidFill>
                <a:latin typeface="JetBrains Mono"/>
              </a:rPr>
              <a:t>,</a:t>
            </a:r>
            <a:br>
              <a:rPr lang="en-US" altLang="en-US" sz="1200" dirty="0">
                <a:solidFill>
                  <a:srgbClr val="BCBEC4"/>
                </a:solidFill>
                <a:latin typeface="JetBrains Mono"/>
              </a:rPr>
            </a:br>
            <a:r>
              <a:rPr lang="en-US" altLang="en-US" sz="1200" dirty="0">
                <a:solidFill>
                  <a:srgbClr val="BCBEC4"/>
                </a:solidFill>
                <a:latin typeface="JetBrains Mono"/>
              </a:rPr>
              <a:t>    </a:t>
            </a:r>
            <a:r>
              <a:rPr lang="en-US" altLang="en-US" sz="1200" dirty="0">
                <a:solidFill>
                  <a:srgbClr val="6AAB73"/>
                </a:solidFill>
                <a:latin typeface="JetBrains Mono"/>
              </a:rPr>
              <a:t>"compartment width"</a:t>
            </a:r>
            <a:r>
              <a:rPr lang="en-US" altLang="en-US" sz="1200" dirty="0">
                <a:solidFill>
                  <a:srgbClr val="BCBEC4"/>
                </a:solidFill>
                <a:latin typeface="JetBrains Mono"/>
              </a:rPr>
              <a:t>: </a:t>
            </a:r>
            <a:r>
              <a:rPr lang="en-US" altLang="en-US" sz="1200" dirty="0">
                <a:solidFill>
                  <a:srgbClr val="2AACB8"/>
                </a:solidFill>
                <a:latin typeface="JetBrains Mono"/>
              </a:rPr>
              <a:t>100</a:t>
            </a:r>
            <a:r>
              <a:rPr lang="en-US" altLang="en-US" sz="1200" dirty="0">
                <a:solidFill>
                  <a:srgbClr val="BCBEC4"/>
                </a:solidFill>
                <a:latin typeface="JetBrains Mono"/>
              </a:rPr>
              <a:t>,</a:t>
            </a:r>
            <a:br>
              <a:rPr lang="en-US" altLang="en-US" sz="1200" dirty="0">
                <a:solidFill>
                  <a:srgbClr val="BCBEC4"/>
                </a:solidFill>
                <a:latin typeface="JetBrains Mono"/>
              </a:rPr>
            </a:br>
            <a:r>
              <a:rPr lang="en-US" altLang="en-US" sz="1200" dirty="0">
                <a:solidFill>
                  <a:srgbClr val="BCBEC4"/>
                </a:solidFill>
                <a:latin typeface="JetBrains Mono"/>
              </a:rPr>
              <a:t>    </a:t>
            </a:r>
            <a:r>
              <a:rPr lang="en-US" altLang="en-US" sz="1200" dirty="0">
                <a:solidFill>
                  <a:srgbClr val="6AAB73"/>
                </a:solidFill>
                <a:latin typeface="JetBrains Mono"/>
              </a:rPr>
              <a:t>"initial cell number"</a:t>
            </a:r>
            <a:r>
              <a:rPr lang="en-US" altLang="en-US" sz="1200" dirty="0">
                <a:solidFill>
                  <a:srgbClr val="BCBEC4"/>
                </a:solidFill>
                <a:latin typeface="JetBrains Mono"/>
              </a:rPr>
              <a:t>: </a:t>
            </a:r>
            <a:r>
              <a:rPr lang="en-US" altLang="en-US" sz="1200" dirty="0">
                <a:solidFill>
                  <a:srgbClr val="2AACB8"/>
                </a:solidFill>
                <a:latin typeface="JetBrains Mono"/>
              </a:rPr>
              <a:t>5</a:t>
            </a:r>
            <a:r>
              <a:rPr lang="en-US" altLang="en-US" sz="1200" dirty="0">
                <a:solidFill>
                  <a:srgbClr val="BCBEC4"/>
                </a:solidFill>
                <a:latin typeface="JetBrains Mono"/>
              </a:rPr>
              <a:t>,</a:t>
            </a:r>
            <a:br>
              <a:rPr lang="en-US" altLang="en-US" sz="1200" dirty="0">
                <a:solidFill>
                  <a:srgbClr val="BCBEC4"/>
                </a:solidFill>
                <a:latin typeface="JetBrains Mono"/>
              </a:rPr>
            </a:br>
            <a:r>
              <a:rPr lang="en-US" altLang="en-US" sz="1200" dirty="0">
                <a:solidFill>
                  <a:srgbClr val="BCBEC4"/>
                </a:solidFill>
                <a:latin typeface="JetBrains Mono"/>
              </a:rPr>
              <a:t>    </a:t>
            </a:r>
            <a:r>
              <a:rPr lang="en-US" altLang="en-US" sz="1200" dirty="0">
                <a:solidFill>
                  <a:srgbClr val="6AAB73"/>
                </a:solidFill>
                <a:latin typeface="JetBrains Mono"/>
              </a:rPr>
              <a:t>"start"</a:t>
            </a:r>
            <a:r>
              <a:rPr lang="en-US" altLang="en-US" sz="1200" dirty="0">
                <a:solidFill>
                  <a:srgbClr val="BCBEC4"/>
                </a:solidFill>
                <a:latin typeface="JetBrains Mono"/>
              </a:rPr>
              <a:t>: </a:t>
            </a:r>
            <a:r>
              <a:rPr lang="en-US" altLang="en-US" sz="1200" dirty="0">
                <a:solidFill>
                  <a:srgbClr val="2AACB8"/>
                </a:solidFill>
                <a:latin typeface="JetBrains Mono"/>
              </a:rPr>
              <a:t>1</a:t>
            </a:r>
            <a:r>
              <a:rPr lang="en-US" altLang="en-US" sz="1200" dirty="0">
                <a:solidFill>
                  <a:srgbClr val="BCBEC4"/>
                </a:solidFill>
                <a:latin typeface="JetBrains Mono"/>
              </a:rPr>
              <a:t>,</a:t>
            </a:r>
            <a:br>
              <a:rPr lang="en-US" altLang="en-US" sz="1200" dirty="0">
                <a:solidFill>
                  <a:srgbClr val="BCBEC4"/>
                </a:solidFill>
                <a:latin typeface="JetBrains Mono"/>
              </a:rPr>
            </a:br>
            <a:r>
              <a:rPr lang="en-US" altLang="en-US" sz="1200" dirty="0">
                <a:solidFill>
                  <a:srgbClr val="BCBEC4"/>
                </a:solidFill>
                <a:latin typeface="JetBrains Mono"/>
              </a:rPr>
              <a:t>    </a:t>
            </a:r>
            <a:r>
              <a:rPr lang="en-US" altLang="en-US" sz="1200" dirty="0">
                <a:solidFill>
                  <a:srgbClr val="6AAB73"/>
                </a:solidFill>
                <a:latin typeface="JetBrains Mono"/>
              </a:rPr>
              <a:t>"stop"</a:t>
            </a:r>
            <a:r>
              <a:rPr lang="en-US" altLang="en-US" sz="1200" dirty="0">
                <a:solidFill>
                  <a:srgbClr val="BCBEC4"/>
                </a:solidFill>
                <a:latin typeface="JetBrains Mono"/>
              </a:rPr>
              <a:t>: </a:t>
            </a:r>
            <a:r>
              <a:rPr lang="en-US" altLang="en-US" sz="1200" dirty="0">
                <a:solidFill>
                  <a:srgbClr val="2AACB8"/>
                </a:solidFill>
                <a:latin typeface="JetBrains Mono"/>
              </a:rPr>
              <a:t>50</a:t>
            </a:r>
            <a:r>
              <a:rPr lang="en-US" altLang="en-US" sz="1200" dirty="0">
                <a:solidFill>
                  <a:srgbClr val="BCBEC4"/>
                </a:solidFill>
                <a:latin typeface="JetBrains Mono"/>
              </a:rPr>
              <a:t>,</a:t>
            </a:r>
            <a:br>
              <a:rPr lang="en-US" altLang="en-US" sz="1200" dirty="0">
                <a:solidFill>
                  <a:srgbClr val="BCBEC4"/>
                </a:solidFill>
                <a:latin typeface="JetBrains Mono"/>
              </a:rPr>
            </a:br>
            <a:r>
              <a:rPr lang="en-US" altLang="en-US" sz="1200" dirty="0">
                <a:solidFill>
                  <a:srgbClr val="BCBEC4"/>
                </a:solidFill>
                <a:latin typeface="JetBrains Mono"/>
              </a:rPr>
              <a:t>    </a:t>
            </a:r>
            <a:r>
              <a:rPr lang="en-US" altLang="en-US" sz="1200" dirty="0">
                <a:solidFill>
                  <a:srgbClr val="6AAB73"/>
                </a:solidFill>
                <a:latin typeface="JetBrains Mono"/>
              </a:rPr>
              <a:t>"dt"</a:t>
            </a:r>
            <a:r>
              <a:rPr lang="en-US" altLang="en-US" sz="1200" dirty="0">
                <a:solidFill>
                  <a:srgbClr val="BCBEC4"/>
                </a:solidFill>
                <a:latin typeface="JetBrains Mono"/>
              </a:rPr>
              <a:t>: </a:t>
            </a:r>
            <a:r>
              <a:rPr lang="en-US" altLang="en-US" sz="1200" dirty="0">
                <a:solidFill>
                  <a:srgbClr val="2AACB8"/>
                </a:solidFill>
                <a:latin typeface="JetBrains Mono"/>
              </a:rPr>
              <a:t>0.02</a:t>
            </a:r>
            <a:r>
              <a:rPr lang="en-US" altLang="en-US" sz="1200" dirty="0">
                <a:solidFill>
                  <a:srgbClr val="BCBEC4"/>
                </a:solidFill>
                <a:latin typeface="JetBrains Mono"/>
              </a:rPr>
              <a:t>,</a:t>
            </a:r>
            <a:br>
              <a:rPr lang="en-US" altLang="en-US" sz="1200" dirty="0">
                <a:solidFill>
                  <a:srgbClr val="BCBEC4"/>
                </a:solidFill>
                <a:latin typeface="JetBrains Mono"/>
              </a:rPr>
            </a:br>
            <a:r>
              <a:rPr lang="en-US" altLang="en-US" sz="1200" dirty="0">
                <a:solidFill>
                  <a:srgbClr val="BCBEC4"/>
                </a:solidFill>
                <a:latin typeface="JetBrains Mono"/>
              </a:rPr>
              <a:t>    </a:t>
            </a:r>
            <a:r>
              <a:rPr lang="en-US" altLang="en-US" sz="1200" dirty="0">
                <a:solidFill>
                  <a:srgbClr val="6AAB73"/>
                </a:solidFill>
                <a:latin typeface="JetBrains Mono"/>
              </a:rPr>
              <a:t>"save step interval"</a:t>
            </a:r>
            <a:r>
              <a:rPr lang="en-US" altLang="en-US" sz="1200" dirty="0">
                <a:solidFill>
                  <a:srgbClr val="BCBEC4"/>
                </a:solidFill>
                <a:latin typeface="JetBrains Mono"/>
              </a:rPr>
              <a:t>: </a:t>
            </a:r>
            <a:r>
              <a:rPr lang="en-US" altLang="en-US" sz="1200" dirty="0">
                <a:solidFill>
                  <a:srgbClr val="2AACB8"/>
                </a:solidFill>
                <a:latin typeface="JetBrains Mono"/>
              </a:rPr>
              <a:t>5</a:t>
            </a:r>
            <a:r>
              <a:rPr lang="en-US" altLang="en-US" sz="1200" dirty="0">
                <a:solidFill>
                  <a:srgbClr val="BCBEC4"/>
                </a:solidFill>
                <a:latin typeface="JetBrains Mono"/>
              </a:rPr>
              <a:t>,</a:t>
            </a:r>
            <a:br>
              <a:rPr lang="en-US" altLang="en-US" sz="1200" dirty="0">
                <a:solidFill>
                  <a:srgbClr val="BCBEC4"/>
                </a:solidFill>
                <a:latin typeface="JetBrains Mono"/>
              </a:rPr>
            </a:br>
            <a:r>
              <a:rPr lang="en-US" altLang="en-US" sz="1200" dirty="0">
                <a:solidFill>
                  <a:srgbClr val="BCBEC4"/>
                </a:solidFill>
                <a:latin typeface="JetBrains Mono"/>
              </a:rPr>
              <a:t>    </a:t>
            </a:r>
            <a:r>
              <a:rPr lang="en-US" altLang="en-US" sz="1200" dirty="0">
                <a:solidFill>
                  <a:srgbClr val="6AAB73"/>
                </a:solidFill>
                <a:latin typeface="JetBrains Mono"/>
              </a:rPr>
              <a:t>"</a:t>
            </a:r>
            <a:r>
              <a:rPr lang="en-US" altLang="en-US" sz="1200" dirty="0" err="1">
                <a:solidFill>
                  <a:srgbClr val="6AAB73"/>
                </a:solidFill>
                <a:latin typeface="JetBrains Mono"/>
              </a:rPr>
              <a:t>k_fm_sec</a:t>
            </a:r>
            <a:r>
              <a:rPr lang="en-US" altLang="en-US" sz="1200" dirty="0">
                <a:solidFill>
                  <a:srgbClr val="6AAB73"/>
                </a:solidFill>
                <a:latin typeface="JetBrains Mono"/>
              </a:rPr>
              <a:t>"</a:t>
            </a:r>
            <a:r>
              <a:rPr lang="en-US" altLang="en-US" sz="1200" dirty="0">
                <a:solidFill>
                  <a:srgbClr val="BCBEC4"/>
                </a:solidFill>
                <a:latin typeface="JetBrains Mono"/>
              </a:rPr>
              <a:t>: </a:t>
            </a:r>
            <a:r>
              <a:rPr lang="en-US" altLang="en-US" sz="1200" dirty="0">
                <a:solidFill>
                  <a:srgbClr val="2AACB8"/>
                </a:solidFill>
                <a:latin typeface="JetBrains Mono"/>
              </a:rPr>
              <a:t>0.5</a:t>
            </a:r>
            <a:r>
              <a:rPr lang="en-US" altLang="en-US" sz="1200" dirty="0">
                <a:solidFill>
                  <a:srgbClr val="BCBEC4"/>
                </a:solidFill>
                <a:latin typeface="JetBrains Mono"/>
              </a:rPr>
              <a:t>,</a:t>
            </a:r>
            <a:br>
              <a:rPr lang="en-US" altLang="en-US" sz="1200" dirty="0">
                <a:solidFill>
                  <a:srgbClr val="BCBEC4"/>
                </a:solidFill>
                <a:latin typeface="JetBrains Mono"/>
              </a:rPr>
            </a:br>
            <a:r>
              <a:rPr lang="en-US" altLang="en-US" sz="1200" dirty="0">
                <a:solidFill>
                  <a:srgbClr val="BCBEC4"/>
                </a:solidFill>
                <a:latin typeface="JetBrains Mono"/>
              </a:rPr>
              <a:t>    </a:t>
            </a:r>
            <a:r>
              <a:rPr lang="en-US" altLang="en-US" sz="1200" dirty="0">
                <a:solidFill>
                  <a:srgbClr val="6AAB73"/>
                </a:solidFill>
                <a:latin typeface="JetBrains Mono"/>
              </a:rPr>
              <a:t>"</a:t>
            </a:r>
            <a:r>
              <a:rPr lang="en-US" altLang="en-US" sz="1200" dirty="0" err="1">
                <a:solidFill>
                  <a:srgbClr val="6AAB73"/>
                </a:solidFill>
                <a:latin typeface="JetBrains Mono"/>
              </a:rPr>
              <a:t>k_fi_sec</a:t>
            </a:r>
            <a:r>
              <a:rPr lang="en-US" altLang="en-US" sz="1200" dirty="0">
                <a:solidFill>
                  <a:srgbClr val="6AAB73"/>
                </a:solidFill>
                <a:latin typeface="JetBrains Mono"/>
              </a:rPr>
              <a:t>"</a:t>
            </a:r>
            <a:r>
              <a:rPr lang="en-US" altLang="en-US" sz="1200" dirty="0">
                <a:solidFill>
                  <a:srgbClr val="BCBEC4"/>
                </a:solidFill>
                <a:latin typeface="JetBrains Mono"/>
              </a:rPr>
              <a:t>: </a:t>
            </a:r>
            <a:r>
              <a:rPr lang="en-US" altLang="en-US" sz="1200" dirty="0">
                <a:solidFill>
                  <a:srgbClr val="2AACB8"/>
                </a:solidFill>
                <a:latin typeface="JetBrains Mono"/>
              </a:rPr>
              <a:t>0.5</a:t>
            </a:r>
            <a:r>
              <a:rPr lang="en-US" altLang="en-US" sz="1200" dirty="0">
                <a:solidFill>
                  <a:srgbClr val="BCBEC4"/>
                </a:solidFill>
                <a:latin typeface="JetBrains Mono"/>
              </a:rPr>
              <a:t>,</a:t>
            </a:r>
            <a:br>
              <a:rPr lang="en-US" altLang="en-US" sz="1200" dirty="0">
                <a:solidFill>
                  <a:srgbClr val="BCBEC4"/>
                </a:solidFill>
                <a:latin typeface="JetBrains Mono"/>
              </a:rPr>
            </a:br>
            <a:r>
              <a:rPr lang="en-US" altLang="en-US" sz="1200" dirty="0">
                <a:solidFill>
                  <a:srgbClr val="BCBEC4"/>
                </a:solidFill>
                <a:latin typeface="JetBrains Mono"/>
              </a:rPr>
              <a:t>    </a:t>
            </a:r>
            <a:r>
              <a:rPr lang="en-US" altLang="en-US" sz="1200" dirty="0">
                <a:solidFill>
                  <a:srgbClr val="6AAB73"/>
                </a:solidFill>
                <a:latin typeface="JetBrains Mono"/>
              </a:rPr>
              <a:t>"</a:t>
            </a:r>
            <a:r>
              <a:rPr lang="en-US" altLang="en-US" sz="1200" dirty="0" err="1">
                <a:solidFill>
                  <a:srgbClr val="6AAB73"/>
                </a:solidFill>
                <a:latin typeface="JetBrains Mono"/>
              </a:rPr>
              <a:t>k_am_on</a:t>
            </a:r>
            <a:r>
              <a:rPr lang="en-US" altLang="en-US" sz="1200" dirty="0">
                <a:solidFill>
                  <a:srgbClr val="6AAB73"/>
                </a:solidFill>
                <a:latin typeface="JetBrains Mono"/>
              </a:rPr>
              <a:t>"</a:t>
            </a:r>
            <a:r>
              <a:rPr lang="en-US" altLang="en-US" sz="1200" dirty="0">
                <a:solidFill>
                  <a:srgbClr val="BCBEC4"/>
                </a:solidFill>
                <a:latin typeface="JetBrains Mono"/>
              </a:rPr>
              <a:t>: </a:t>
            </a:r>
            <a:r>
              <a:rPr lang="en-US" altLang="en-US" sz="1200" dirty="0">
                <a:solidFill>
                  <a:srgbClr val="2AACB8"/>
                </a:solidFill>
                <a:latin typeface="JetBrains Mono"/>
              </a:rPr>
              <a:t>0.04</a:t>
            </a:r>
            <a:r>
              <a:rPr lang="en-US" altLang="en-US" sz="1200" dirty="0">
                <a:solidFill>
                  <a:srgbClr val="BCBEC4"/>
                </a:solidFill>
                <a:latin typeface="JetBrains Mono"/>
              </a:rPr>
              <a:t>,</a:t>
            </a:r>
            <a:br>
              <a:rPr lang="en-US" altLang="en-US" sz="1200" dirty="0">
                <a:solidFill>
                  <a:srgbClr val="BCBEC4"/>
                </a:solidFill>
                <a:latin typeface="JetBrains Mono"/>
              </a:rPr>
            </a:br>
            <a:r>
              <a:rPr lang="en-US" altLang="en-US" sz="1200" dirty="0">
                <a:solidFill>
                  <a:srgbClr val="BCBEC4"/>
                </a:solidFill>
                <a:latin typeface="JetBrains Mono"/>
              </a:rPr>
              <a:t>    </a:t>
            </a:r>
            <a:r>
              <a:rPr lang="en-US" altLang="en-US" sz="1200" dirty="0">
                <a:solidFill>
                  <a:srgbClr val="6AAB73"/>
                </a:solidFill>
                <a:latin typeface="JetBrains Mono"/>
              </a:rPr>
              <a:t>"</a:t>
            </a:r>
            <a:r>
              <a:rPr lang="en-US" altLang="en-US" sz="1200" dirty="0" err="1">
                <a:solidFill>
                  <a:srgbClr val="6AAB73"/>
                </a:solidFill>
                <a:latin typeface="JetBrains Mono"/>
              </a:rPr>
              <a:t>k_am_off</a:t>
            </a:r>
            <a:r>
              <a:rPr lang="en-US" altLang="en-US" sz="1200" dirty="0">
                <a:solidFill>
                  <a:srgbClr val="6AAB73"/>
                </a:solidFill>
                <a:latin typeface="JetBrains Mono"/>
              </a:rPr>
              <a:t>"</a:t>
            </a:r>
            <a:r>
              <a:rPr lang="en-US" altLang="en-US" sz="1200" dirty="0">
                <a:solidFill>
                  <a:srgbClr val="BCBEC4"/>
                </a:solidFill>
                <a:latin typeface="JetBrains Mono"/>
              </a:rPr>
              <a:t>: </a:t>
            </a:r>
            <a:r>
              <a:rPr lang="en-US" altLang="en-US" sz="1200" dirty="0">
                <a:solidFill>
                  <a:srgbClr val="2AACB8"/>
                </a:solidFill>
                <a:latin typeface="JetBrains Mono"/>
              </a:rPr>
              <a:t>2e-6</a:t>
            </a:r>
            <a:r>
              <a:rPr lang="en-US" altLang="en-US" sz="1200" dirty="0">
                <a:solidFill>
                  <a:srgbClr val="BCBEC4"/>
                </a:solidFill>
                <a:latin typeface="JetBrains Mono"/>
              </a:rPr>
              <a:t>,</a:t>
            </a:r>
            <a:br>
              <a:rPr lang="en-US" altLang="en-US" sz="1200" dirty="0">
                <a:solidFill>
                  <a:srgbClr val="BCBEC4"/>
                </a:solidFill>
                <a:latin typeface="JetBrains Mono"/>
              </a:rPr>
            </a:br>
            <a:r>
              <a:rPr lang="en-US" altLang="en-US" sz="1200" dirty="0">
                <a:solidFill>
                  <a:srgbClr val="BCBEC4"/>
                </a:solidFill>
                <a:latin typeface="JetBrains Mono"/>
              </a:rPr>
              <a:t>    </a:t>
            </a:r>
            <a:r>
              <a:rPr lang="en-US" altLang="en-US" sz="1200" dirty="0">
                <a:solidFill>
                  <a:srgbClr val="6AAB73"/>
                </a:solidFill>
                <a:latin typeface="JetBrains Mono"/>
              </a:rPr>
              <a:t>"</a:t>
            </a:r>
            <a:r>
              <a:rPr lang="en-US" altLang="en-US" sz="1200" dirty="0" err="1">
                <a:solidFill>
                  <a:srgbClr val="6AAB73"/>
                </a:solidFill>
                <a:latin typeface="JetBrains Mono"/>
              </a:rPr>
              <a:t>k_im_on</a:t>
            </a:r>
            <a:r>
              <a:rPr lang="en-US" altLang="en-US" sz="1200" dirty="0">
                <a:solidFill>
                  <a:srgbClr val="6AAB73"/>
                </a:solidFill>
                <a:latin typeface="JetBrains Mono"/>
              </a:rPr>
              <a:t>"</a:t>
            </a:r>
            <a:r>
              <a:rPr lang="en-US" altLang="en-US" sz="1200" dirty="0">
                <a:solidFill>
                  <a:srgbClr val="BCBEC4"/>
                </a:solidFill>
                <a:latin typeface="JetBrains Mono"/>
              </a:rPr>
              <a:t>: </a:t>
            </a:r>
            <a:r>
              <a:rPr lang="en-US" altLang="en-US" sz="1200" dirty="0">
                <a:solidFill>
                  <a:srgbClr val="2AACB8"/>
                </a:solidFill>
                <a:latin typeface="JetBrains Mono"/>
              </a:rPr>
              <a:t>0.2</a:t>
            </a:r>
            <a:r>
              <a:rPr lang="en-US" altLang="en-US" sz="1200" dirty="0">
                <a:solidFill>
                  <a:srgbClr val="BCBEC4"/>
                </a:solidFill>
                <a:latin typeface="JetBrains Mono"/>
              </a:rPr>
              <a:t>,</a:t>
            </a:r>
            <a:br>
              <a:rPr lang="en-US" altLang="en-US" sz="1200" dirty="0">
                <a:solidFill>
                  <a:srgbClr val="BCBEC4"/>
                </a:solidFill>
                <a:latin typeface="JetBrains Mono"/>
              </a:rPr>
            </a:br>
            <a:r>
              <a:rPr lang="en-US" altLang="en-US" sz="1200" dirty="0">
                <a:solidFill>
                  <a:srgbClr val="BCBEC4"/>
                </a:solidFill>
                <a:latin typeface="JetBrains Mono"/>
              </a:rPr>
              <a:t>    </a:t>
            </a:r>
            <a:r>
              <a:rPr lang="en-US" altLang="en-US" sz="1200" dirty="0">
                <a:solidFill>
                  <a:srgbClr val="6AAB73"/>
                </a:solidFill>
                <a:latin typeface="JetBrains Mono"/>
              </a:rPr>
              <a:t>"</a:t>
            </a:r>
            <a:r>
              <a:rPr lang="en-US" altLang="en-US" sz="1200" dirty="0" err="1">
                <a:solidFill>
                  <a:srgbClr val="6AAB73"/>
                </a:solidFill>
                <a:latin typeface="JetBrains Mono"/>
              </a:rPr>
              <a:t>k_im_off</a:t>
            </a:r>
            <a:r>
              <a:rPr lang="en-US" altLang="en-US" sz="1200" dirty="0">
                <a:solidFill>
                  <a:srgbClr val="6AAB73"/>
                </a:solidFill>
                <a:latin typeface="JetBrains Mono"/>
              </a:rPr>
              <a:t>"</a:t>
            </a:r>
            <a:r>
              <a:rPr lang="en-US" altLang="en-US" sz="1200" dirty="0">
                <a:solidFill>
                  <a:srgbClr val="BCBEC4"/>
                </a:solidFill>
                <a:latin typeface="JetBrains Mono"/>
              </a:rPr>
              <a:t>: </a:t>
            </a:r>
            <a:r>
              <a:rPr lang="en-US" altLang="en-US" sz="1200" dirty="0">
                <a:solidFill>
                  <a:srgbClr val="2AACB8"/>
                </a:solidFill>
                <a:latin typeface="JetBrains Mono"/>
              </a:rPr>
              <a:t>2e-4</a:t>
            </a:r>
            <a:r>
              <a:rPr lang="en-US" altLang="en-US" sz="1200" dirty="0">
                <a:solidFill>
                  <a:srgbClr val="BCBEC4"/>
                </a:solidFill>
                <a:latin typeface="JetBrains Mono"/>
              </a:rPr>
              <a:t>,</a:t>
            </a:r>
            <a:br>
              <a:rPr lang="en-US" altLang="en-US" sz="1200" dirty="0">
                <a:solidFill>
                  <a:srgbClr val="BCBEC4"/>
                </a:solidFill>
                <a:latin typeface="JetBrains Mono"/>
              </a:rPr>
            </a:br>
            <a:r>
              <a:rPr lang="en-US" altLang="en-US" sz="1200" dirty="0">
                <a:solidFill>
                  <a:srgbClr val="BCBEC4"/>
                </a:solidFill>
                <a:latin typeface="JetBrains Mono"/>
              </a:rPr>
              <a:t>    </a:t>
            </a:r>
            <a:r>
              <a:rPr lang="en-US" altLang="en-US" sz="1200" dirty="0">
                <a:solidFill>
                  <a:srgbClr val="6AAB73"/>
                </a:solidFill>
                <a:latin typeface="JetBrains Mono"/>
              </a:rPr>
              <a:t>"</a:t>
            </a:r>
            <a:r>
              <a:rPr lang="en-US" altLang="en-US" sz="1200" dirty="0" err="1">
                <a:solidFill>
                  <a:srgbClr val="6AAB73"/>
                </a:solidFill>
                <a:latin typeface="JetBrains Mono"/>
              </a:rPr>
              <a:t>k_fm_deg</a:t>
            </a:r>
            <a:r>
              <a:rPr lang="en-US" altLang="en-US" sz="1200" dirty="0">
                <a:solidFill>
                  <a:srgbClr val="6AAB73"/>
                </a:solidFill>
                <a:latin typeface="JetBrains Mono"/>
              </a:rPr>
              <a:t>"</a:t>
            </a:r>
            <a:r>
              <a:rPr lang="en-US" altLang="en-US" sz="1200" dirty="0">
                <a:solidFill>
                  <a:srgbClr val="BCBEC4"/>
                </a:solidFill>
                <a:latin typeface="JetBrains Mono"/>
              </a:rPr>
              <a:t>: </a:t>
            </a:r>
            <a:r>
              <a:rPr lang="en-US" altLang="en-US" sz="1200" dirty="0">
                <a:solidFill>
                  <a:srgbClr val="2AACB8"/>
                </a:solidFill>
                <a:latin typeface="JetBrains Mono"/>
              </a:rPr>
              <a:t>0.02</a:t>
            </a:r>
            <a:r>
              <a:rPr lang="en-US" altLang="en-US" sz="1200" dirty="0">
                <a:solidFill>
                  <a:srgbClr val="BCBEC4"/>
                </a:solidFill>
                <a:latin typeface="JetBrains Mono"/>
              </a:rPr>
              <a:t>,</a:t>
            </a:r>
            <a:br>
              <a:rPr lang="en-US" altLang="en-US" sz="1200" dirty="0">
                <a:solidFill>
                  <a:srgbClr val="BCBEC4"/>
                </a:solidFill>
                <a:latin typeface="JetBrains Mono"/>
              </a:rPr>
            </a:br>
            <a:r>
              <a:rPr lang="en-US" altLang="en-US" sz="1200" dirty="0">
                <a:solidFill>
                  <a:srgbClr val="BCBEC4"/>
                </a:solidFill>
                <a:latin typeface="JetBrains Mono"/>
              </a:rPr>
              <a:t>    </a:t>
            </a:r>
            <a:r>
              <a:rPr lang="en-US" altLang="en-US" sz="1200" dirty="0">
                <a:solidFill>
                  <a:srgbClr val="6AAB73"/>
                </a:solidFill>
                <a:latin typeface="JetBrains Mono"/>
              </a:rPr>
              <a:t>"</a:t>
            </a:r>
            <a:r>
              <a:rPr lang="en-US" altLang="en-US" sz="1200" dirty="0" err="1">
                <a:solidFill>
                  <a:srgbClr val="6AAB73"/>
                </a:solidFill>
                <a:latin typeface="JetBrains Mono"/>
              </a:rPr>
              <a:t>k_fi_deg</a:t>
            </a:r>
            <a:r>
              <a:rPr lang="en-US" altLang="en-US" sz="1200" dirty="0">
                <a:solidFill>
                  <a:srgbClr val="6AAB73"/>
                </a:solidFill>
                <a:latin typeface="JetBrains Mono"/>
              </a:rPr>
              <a:t>"</a:t>
            </a:r>
            <a:r>
              <a:rPr lang="en-US" altLang="en-US" sz="1200" dirty="0">
                <a:solidFill>
                  <a:srgbClr val="BCBEC4"/>
                </a:solidFill>
                <a:latin typeface="JetBrains Mono"/>
              </a:rPr>
              <a:t>: </a:t>
            </a:r>
            <a:r>
              <a:rPr lang="en-US" altLang="en-US" sz="1200" dirty="0">
                <a:solidFill>
                  <a:srgbClr val="2AACB8"/>
                </a:solidFill>
                <a:latin typeface="JetBrains Mono"/>
              </a:rPr>
              <a:t>0.02</a:t>
            </a:r>
            <a:r>
              <a:rPr lang="en-US" altLang="en-US" sz="1200" dirty="0">
                <a:solidFill>
                  <a:srgbClr val="BCBEC4"/>
                </a:solidFill>
                <a:latin typeface="JetBrains Mono"/>
              </a:rPr>
              <a:t>,</a:t>
            </a:r>
            <a:br>
              <a:rPr lang="en-US" altLang="en-US" sz="1200" dirty="0">
                <a:solidFill>
                  <a:srgbClr val="BCBEC4"/>
                </a:solidFill>
                <a:latin typeface="JetBrains Mono"/>
              </a:rPr>
            </a:br>
            <a:r>
              <a:rPr lang="en-US" altLang="en-US" sz="1200" dirty="0">
                <a:solidFill>
                  <a:srgbClr val="BCBEC4"/>
                </a:solidFill>
                <a:latin typeface="JetBrains Mono"/>
              </a:rPr>
              <a:t>    </a:t>
            </a:r>
            <a:r>
              <a:rPr lang="en-US" altLang="en-US" sz="1200" dirty="0">
                <a:solidFill>
                  <a:srgbClr val="6AAB73"/>
                </a:solidFill>
                <a:latin typeface="JetBrains Mono"/>
              </a:rPr>
              <a:t>"</a:t>
            </a:r>
            <a:r>
              <a:rPr lang="en-US" altLang="en-US" sz="1200" dirty="0" err="1">
                <a:solidFill>
                  <a:srgbClr val="6AAB73"/>
                </a:solidFill>
                <a:latin typeface="JetBrains Mono"/>
              </a:rPr>
              <a:t>k_im_deg</a:t>
            </a:r>
            <a:r>
              <a:rPr lang="en-US" altLang="en-US" sz="1200" dirty="0">
                <a:solidFill>
                  <a:srgbClr val="6AAB73"/>
                </a:solidFill>
                <a:latin typeface="JetBrains Mono"/>
              </a:rPr>
              <a:t>"</a:t>
            </a:r>
            <a:r>
              <a:rPr lang="en-US" altLang="en-US" sz="1200" dirty="0">
                <a:solidFill>
                  <a:srgbClr val="BCBEC4"/>
                </a:solidFill>
                <a:latin typeface="JetBrains Mono"/>
              </a:rPr>
              <a:t>: </a:t>
            </a:r>
            <a:r>
              <a:rPr lang="en-US" altLang="en-US" sz="1200" dirty="0">
                <a:solidFill>
                  <a:srgbClr val="2AACB8"/>
                </a:solidFill>
                <a:latin typeface="JetBrains Mono"/>
              </a:rPr>
              <a:t>0.02</a:t>
            </a:r>
            <a:r>
              <a:rPr lang="en-US" altLang="en-US" sz="1200" dirty="0">
                <a:solidFill>
                  <a:srgbClr val="BCBEC4"/>
                </a:solidFill>
                <a:latin typeface="JetBrains Mono"/>
              </a:rPr>
              <a:t>,</a:t>
            </a:r>
            <a:br>
              <a:rPr lang="en-US" altLang="en-US" sz="1200" dirty="0">
                <a:solidFill>
                  <a:srgbClr val="BCBEC4"/>
                </a:solidFill>
                <a:latin typeface="JetBrains Mono"/>
              </a:rPr>
            </a:br>
            <a:r>
              <a:rPr lang="en-US" altLang="en-US" sz="1200" dirty="0">
                <a:solidFill>
                  <a:srgbClr val="BCBEC4"/>
                </a:solidFill>
                <a:latin typeface="JetBrains Mono"/>
              </a:rPr>
              <a:t>    </a:t>
            </a:r>
            <a:r>
              <a:rPr lang="en-US" altLang="en-US" sz="1200" dirty="0">
                <a:solidFill>
                  <a:srgbClr val="6AAB73"/>
                </a:solidFill>
                <a:latin typeface="JetBrains Mono"/>
              </a:rPr>
              <a:t>"</a:t>
            </a:r>
            <a:r>
              <a:rPr lang="en-US" altLang="en-US" sz="1200" dirty="0" err="1">
                <a:solidFill>
                  <a:srgbClr val="6AAB73"/>
                </a:solidFill>
                <a:latin typeface="JetBrains Mono"/>
              </a:rPr>
              <a:t>k_am_deg</a:t>
            </a:r>
            <a:r>
              <a:rPr lang="en-US" altLang="en-US" sz="1200" dirty="0">
                <a:solidFill>
                  <a:srgbClr val="6AAB73"/>
                </a:solidFill>
                <a:latin typeface="JetBrains Mono"/>
              </a:rPr>
              <a:t>"</a:t>
            </a:r>
            <a:r>
              <a:rPr lang="en-US" altLang="en-US" sz="1200" dirty="0">
                <a:solidFill>
                  <a:srgbClr val="BCBEC4"/>
                </a:solidFill>
                <a:latin typeface="JetBrains Mono"/>
              </a:rPr>
              <a:t>: </a:t>
            </a:r>
            <a:r>
              <a:rPr lang="en-US" altLang="en-US" sz="1200" dirty="0">
                <a:solidFill>
                  <a:srgbClr val="2AACB8"/>
                </a:solidFill>
                <a:latin typeface="JetBrains Mono"/>
              </a:rPr>
              <a:t>0.02</a:t>
            </a:r>
            <a:r>
              <a:rPr lang="en-US" altLang="en-US" sz="1200" dirty="0">
                <a:solidFill>
                  <a:srgbClr val="BCBEC4"/>
                </a:solidFill>
                <a:latin typeface="JetBrains Mono"/>
              </a:rPr>
              <a:t>,</a:t>
            </a:r>
            <a:br>
              <a:rPr lang="en-US" altLang="en-US" sz="1200" dirty="0">
                <a:solidFill>
                  <a:srgbClr val="BCBEC4"/>
                </a:solidFill>
                <a:latin typeface="JetBrains Mono"/>
              </a:rPr>
            </a:br>
            <a:r>
              <a:rPr lang="en-US" altLang="en-US" sz="1200" dirty="0">
                <a:solidFill>
                  <a:srgbClr val="BCBEC4"/>
                </a:solidFill>
                <a:latin typeface="JetBrains Mono"/>
              </a:rPr>
              <a:t>    </a:t>
            </a:r>
            <a:r>
              <a:rPr lang="en-US" altLang="en-US" sz="1200" dirty="0">
                <a:solidFill>
                  <a:srgbClr val="6AAB73"/>
                </a:solidFill>
                <a:latin typeface="JetBrains Mono"/>
              </a:rPr>
              <a:t>"</a:t>
            </a:r>
            <a:r>
              <a:rPr lang="en-US" altLang="en-US" sz="1200" dirty="0" err="1">
                <a:solidFill>
                  <a:srgbClr val="6AAB73"/>
                </a:solidFill>
                <a:latin typeface="JetBrains Mono"/>
              </a:rPr>
              <a:t>k_m_diff</a:t>
            </a:r>
            <a:r>
              <a:rPr lang="en-US" altLang="en-US" sz="1200" dirty="0">
                <a:solidFill>
                  <a:srgbClr val="6AAB73"/>
                </a:solidFill>
                <a:latin typeface="JetBrains Mono"/>
              </a:rPr>
              <a:t>"</a:t>
            </a:r>
            <a:r>
              <a:rPr lang="en-US" altLang="en-US" sz="1200" dirty="0">
                <a:solidFill>
                  <a:srgbClr val="BCBEC4"/>
                </a:solidFill>
                <a:latin typeface="JetBrains Mono"/>
              </a:rPr>
              <a:t>: </a:t>
            </a:r>
            <a:r>
              <a:rPr lang="en-US" altLang="en-US" sz="1200" dirty="0">
                <a:solidFill>
                  <a:srgbClr val="2AACB8"/>
                </a:solidFill>
                <a:latin typeface="JetBrains Mono"/>
              </a:rPr>
              <a:t>4</a:t>
            </a:r>
            <a:r>
              <a:rPr lang="en-US" altLang="en-US" sz="1200" dirty="0">
                <a:solidFill>
                  <a:srgbClr val="BCBEC4"/>
                </a:solidFill>
                <a:latin typeface="JetBrains Mono"/>
              </a:rPr>
              <a:t>,</a:t>
            </a:r>
            <a:br>
              <a:rPr lang="en-US" altLang="en-US" sz="1200" dirty="0">
                <a:solidFill>
                  <a:srgbClr val="BCBEC4"/>
                </a:solidFill>
                <a:latin typeface="JetBrains Mono"/>
              </a:rPr>
            </a:br>
            <a:r>
              <a:rPr lang="en-US" altLang="en-US" sz="1200" dirty="0">
                <a:solidFill>
                  <a:srgbClr val="BCBEC4"/>
                </a:solidFill>
                <a:latin typeface="JetBrains Mono"/>
              </a:rPr>
              <a:t>    </a:t>
            </a:r>
            <a:r>
              <a:rPr lang="en-US" altLang="en-US" sz="1200" dirty="0">
                <a:solidFill>
                  <a:srgbClr val="6AAB73"/>
                </a:solidFill>
                <a:latin typeface="JetBrains Mono"/>
              </a:rPr>
              <a:t>"</a:t>
            </a:r>
            <a:r>
              <a:rPr lang="en-US" altLang="en-US" sz="1200" dirty="0" err="1">
                <a:solidFill>
                  <a:srgbClr val="6AAB73"/>
                </a:solidFill>
                <a:latin typeface="JetBrains Mono"/>
              </a:rPr>
              <a:t>k_i_diff</a:t>
            </a:r>
            <a:r>
              <a:rPr lang="en-US" altLang="en-US" sz="1200" dirty="0">
                <a:solidFill>
                  <a:srgbClr val="6AAB73"/>
                </a:solidFill>
                <a:latin typeface="JetBrains Mono"/>
              </a:rPr>
              <a:t>"</a:t>
            </a:r>
            <a:r>
              <a:rPr lang="en-US" altLang="en-US" sz="1200" dirty="0">
                <a:solidFill>
                  <a:srgbClr val="BCBEC4"/>
                </a:solidFill>
                <a:latin typeface="JetBrains Mono"/>
              </a:rPr>
              <a:t>: </a:t>
            </a:r>
            <a:r>
              <a:rPr lang="en-US" altLang="en-US" sz="1200" dirty="0">
                <a:solidFill>
                  <a:srgbClr val="2AACB8"/>
                </a:solidFill>
                <a:latin typeface="JetBrains Mono"/>
              </a:rPr>
              <a:t>4</a:t>
            </a:r>
            <a:r>
              <a:rPr lang="en-US" altLang="en-US" sz="1200" dirty="0">
                <a:solidFill>
                  <a:srgbClr val="BCBEC4"/>
                </a:solidFill>
                <a:latin typeface="JetBrains Mono"/>
              </a:rPr>
              <a:t>,</a:t>
            </a:r>
            <a:br>
              <a:rPr lang="en-US" altLang="en-US" sz="1200" dirty="0">
                <a:solidFill>
                  <a:srgbClr val="BCBEC4"/>
                </a:solidFill>
                <a:latin typeface="JetBrains Mono"/>
              </a:rPr>
            </a:br>
            <a:r>
              <a:rPr lang="en-US" altLang="en-US" sz="1200" dirty="0">
                <a:solidFill>
                  <a:srgbClr val="BCBEC4"/>
                </a:solidFill>
                <a:latin typeface="JetBrains Mono"/>
              </a:rPr>
              <a:t>    </a:t>
            </a:r>
            <a:r>
              <a:rPr lang="en-US" altLang="en-US" sz="1200" dirty="0">
                <a:solidFill>
                  <a:srgbClr val="6AAB73"/>
                </a:solidFill>
                <a:latin typeface="JetBrains Mono"/>
              </a:rPr>
              <a:t>"</a:t>
            </a:r>
            <a:r>
              <a:rPr lang="en-US" altLang="en-US" sz="1200" dirty="0" err="1">
                <a:solidFill>
                  <a:srgbClr val="6AAB73"/>
                </a:solidFill>
                <a:latin typeface="JetBrains Mono"/>
              </a:rPr>
              <a:t>k_im_diff</a:t>
            </a:r>
            <a:r>
              <a:rPr lang="en-US" altLang="en-US" sz="1200" dirty="0">
                <a:solidFill>
                  <a:srgbClr val="6AAB73"/>
                </a:solidFill>
                <a:latin typeface="JetBrains Mono"/>
              </a:rPr>
              <a:t>"</a:t>
            </a:r>
            <a:r>
              <a:rPr lang="en-US" altLang="en-US" sz="1200" dirty="0">
                <a:solidFill>
                  <a:srgbClr val="BCBEC4"/>
                </a:solidFill>
                <a:latin typeface="JetBrains Mono"/>
              </a:rPr>
              <a:t>: </a:t>
            </a:r>
            <a:r>
              <a:rPr lang="en-US" altLang="en-US" sz="1200" dirty="0">
                <a:solidFill>
                  <a:srgbClr val="2AACB8"/>
                </a:solidFill>
                <a:latin typeface="JetBrains Mono"/>
              </a:rPr>
              <a:t>3</a:t>
            </a:r>
            <a:br>
              <a:rPr lang="en-US" altLang="en-US" sz="1200" dirty="0">
                <a:solidFill>
                  <a:srgbClr val="2AACB8"/>
                </a:solidFill>
                <a:latin typeface="JetBrains Mono"/>
              </a:rPr>
            </a:br>
            <a:r>
              <a:rPr lang="en-US" altLang="en-US" sz="1200" dirty="0">
                <a:solidFill>
                  <a:srgbClr val="BCBEC4"/>
                </a:solidFill>
                <a:latin typeface="JetBrains Mono"/>
              </a:rPr>
              <a:t>}</a:t>
            </a:r>
            <a:endParaRPr lang="en-US" altLang="en-US" sz="1200" dirty="0">
              <a:latin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372E98-6B97-12DD-FDAC-18DF1AC14730}"/>
              </a:ext>
            </a:extLst>
          </p:cNvPr>
          <p:cNvSpPr txBox="1"/>
          <p:nvPr/>
        </p:nvSpPr>
        <p:spPr>
          <a:xfrm>
            <a:off x="401856" y="297897"/>
            <a:ext cx="1359244" cy="26827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</a:pPr>
            <a:r>
              <a:rPr lang="de-DE" sz="1600" b="1" dirty="0"/>
              <a:t>hm1.mp4</a:t>
            </a:r>
            <a:endParaRPr lang="en-US" sz="16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8A218B0-DCAC-BC36-5469-4F7D0F970FF9}"/>
              </a:ext>
            </a:extLst>
          </p:cNvPr>
          <p:cNvSpPr txBox="1"/>
          <p:nvPr/>
        </p:nvSpPr>
        <p:spPr>
          <a:xfrm>
            <a:off x="3344563" y="780007"/>
            <a:ext cx="3179805" cy="6406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</a:pPr>
            <a:r>
              <a:rPr lang="de-DE" sz="1600" dirty="0" err="1"/>
              <a:t>Number</a:t>
            </a:r>
            <a:r>
              <a:rPr lang="de-DE" sz="1600" dirty="0"/>
              <a:t> </a:t>
            </a:r>
            <a:r>
              <a:rPr lang="de-DE" sz="1600" dirty="0" err="1"/>
              <a:t>of</a:t>
            </a:r>
            <a:r>
              <a:rPr lang="de-DE" sz="1600" dirty="0"/>
              <a:t> </a:t>
            </a:r>
            <a:r>
              <a:rPr lang="de-DE" sz="1600" dirty="0" err="1"/>
              <a:t>iterations</a:t>
            </a:r>
            <a:r>
              <a:rPr lang="de-DE" sz="1600" dirty="0"/>
              <a:t> = 2500</a:t>
            </a:r>
          </a:p>
          <a:p>
            <a:pPr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</a:pPr>
            <a:r>
              <a:rPr lang="de-DE" sz="1600" dirty="0" err="1"/>
              <a:t>Number</a:t>
            </a:r>
            <a:r>
              <a:rPr lang="de-DE" sz="1600" dirty="0"/>
              <a:t> </a:t>
            </a:r>
            <a:r>
              <a:rPr lang="de-DE" sz="1600" dirty="0" err="1"/>
              <a:t>of</a:t>
            </a:r>
            <a:r>
              <a:rPr lang="de-DE" sz="1600" dirty="0"/>
              <a:t> </a:t>
            </a:r>
            <a:r>
              <a:rPr lang="de-DE" sz="1600" dirty="0" err="1"/>
              <a:t>frames</a:t>
            </a:r>
            <a:r>
              <a:rPr lang="de-DE" sz="1600" dirty="0"/>
              <a:t> = 500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AD986A-4EB7-D5CC-BD3B-6CDBDFBCD445}"/>
              </a:ext>
            </a:extLst>
          </p:cNvPr>
          <p:cNvSpPr txBox="1"/>
          <p:nvPr/>
        </p:nvSpPr>
        <p:spPr>
          <a:xfrm>
            <a:off x="3344564" y="4370990"/>
            <a:ext cx="3601734" cy="5370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</a:pPr>
            <a:r>
              <a:rPr lang="de-DE" sz="1000" b="1" dirty="0"/>
              <a:t>Initial </a:t>
            </a:r>
            <a:r>
              <a:rPr lang="de-DE" sz="1000" b="1" dirty="0" err="1"/>
              <a:t>cell</a:t>
            </a:r>
            <a:r>
              <a:rPr lang="de-DE" sz="1000" b="1" dirty="0"/>
              <a:t> </a:t>
            </a:r>
            <a:r>
              <a:rPr lang="de-DE" sz="1000" b="1" dirty="0" err="1"/>
              <a:t>number</a:t>
            </a:r>
            <a:r>
              <a:rPr lang="de-DE" sz="1000" b="1" dirty="0"/>
              <a:t>: </a:t>
            </a:r>
            <a:r>
              <a:rPr lang="de-DE" sz="1000" dirty="0"/>
              <a:t>initial </a:t>
            </a:r>
            <a:r>
              <a:rPr lang="de-DE" sz="1000" dirty="0" err="1"/>
              <a:t>concentration</a:t>
            </a:r>
            <a:r>
              <a:rPr lang="de-DE" sz="1000" dirty="0"/>
              <a:t> </a:t>
            </a:r>
            <a:r>
              <a:rPr lang="de-DE" sz="1000" dirty="0" err="1"/>
              <a:t>of</a:t>
            </a:r>
            <a:r>
              <a:rPr lang="de-DE" sz="1000" dirty="0"/>
              <a:t> </a:t>
            </a:r>
            <a:r>
              <a:rPr lang="de-DE" sz="1000" dirty="0" err="1"/>
              <a:t>morphogen</a:t>
            </a:r>
            <a:r>
              <a:rPr lang="de-DE" sz="1000" dirty="0"/>
              <a:t> </a:t>
            </a:r>
            <a:r>
              <a:rPr lang="de-DE" sz="1000" dirty="0" err="1"/>
              <a:t>or</a:t>
            </a:r>
            <a:r>
              <a:rPr lang="de-DE" sz="1000" dirty="0"/>
              <a:t> </a:t>
            </a:r>
            <a:r>
              <a:rPr lang="de-DE" sz="1000" dirty="0" err="1"/>
              <a:t>inhibitor</a:t>
            </a:r>
            <a:r>
              <a:rPr lang="de-DE" sz="1000" dirty="0"/>
              <a:t> in </a:t>
            </a:r>
            <a:r>
              <a:rPr lang="de-DE" sz="1000" dirty="0" err="1"/>
              <a:t>capable</a:t>
            </a:r>
            <a:r>
              <a:rPr lang="de-DE" sz="1000" dirty="0"/>
              <a:t> </a:t>
            </a:r>
            <a:r>
              <a:rPr lang="de-DE" sz="1000" dirty="0" err="1"/>
              <a:t>cells</a:t>
            </a:r>
            <a:r>
              <a:rPr lang="de-DE" sz="1000" dirty="0"/>
              <a:t>. (</a:t>
            </a:r>
            <a:r>
              <a:rPr lang="de-DE" sz="1000" b="1" dirty="0"/>
              <a:t>initial </a:t>
            </a:r>
            <a:r>
              <a:rPr lang="de-DE" sz="1000" b="1" dirty="0" err="1"/>
              <a:t>cell</a:t>
            </a:r>
            <a:r>
              <a:rPr lang="de-DE" sz="1000" b="1" dirty="0"/>
              <a:t> </a:t>
            </a:r>
            <a:r>
              <a:rPr lang="de-DE" sz="1000" b="1" dirty="0" err="1"/>
              <a:t>number</a:t>
            </a:r>
            <a:r>
              <a:rPr lang="de-DE" sz="1000" b="1" dirty="0"/>
              <a:t>/ </a:t>
            </a:r>
            <a:r>
              <a:rPr lang="de-DE" sz="1000" b="1" dirty="0" err="1"/>
              <a:t>ratio</a:t>
            </a:r>
            <a:r>
              <a:rPr lang="de-DE" sz="1000" b="1" dirty="0"/>
              <a:t>: </a:t>
            </a:r>
            <a:r>
              <a:rPr lang="de-DE" sz="1000" dirty="0"/>
              <a:t>initial </a:t>
            </a:r>
            <a:r>
              <a:rPr lang="de-DE" sz="1000" dirty="0" err="1"/>
              <a:t>concntration</a:t>
            </a:r>
            <a:r>
              <a:rPr lang="de-DE" sz="1000" dirty="0"/>
              <a:t> </a:t>
            </a:r>
            <a:r>
              <a:rPr lang="de-DE" sz="1000" dirty="0" err="1"/>
              <a:t>of</a:t>
            </a:r>
            <a:r>
              <a:rPr lang="de-DE" sz="1000" dirty="0"/>
              <a:t> </a:t>
            </a:r>
            <a:r>
              <a:rPr lang="de-DE" sz="1000" dirty="0" err="1"/>
              <a:t>anchor</a:t>
            </a:r>
            <a:r>
              <a:rPr lang="de-DE" sz="1000" dirty="0"/>
              <a:t> in </a:t>
            </a:r>
            <a:r>
              <a:rPr lang="de-DE" sz="1000" dirty="0" err="1"/>
              <a:t>capable</a:t>
            </a:r>
            <a:r>
              <a:rPr lang="de-DE" sz="1000" dirty="0"/>
              <a:t> </a:t>
            </a:r>
            <a:r>
              <a:rPr lang="de-DE" sz="1000" dirty="0" err="1"/>
              <a:t>cells</a:t>
            </a:r>
            <a:r>
              <a:rPr lang="de-DE" sz="1000" dirty="0"/>
              <a:t>(5))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2909579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FB25C80-EECE-2135-EE5E-D707A3A82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09.07.2024</a:t>
            </a:r>
            <a:endParaRPr lang="de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B7E17E5-E4CE-5B04-D6E3-5BD95E3409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96A541-894D-A266-772C-A54336178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2980790F-37CC-39C4-D88E-0CD3222EBC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3519" y="954774"/>
            <a:ext cx="2688336" cy="2400657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sp1 =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np.zeros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((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5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,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5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))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sp2 =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np.zeros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((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5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,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5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))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sp1_cells =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np.zeros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((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5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,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5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))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sp1_cells[:,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0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] =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5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sp2_cells =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np.zeros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((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5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,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5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))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sp2_cells[:,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3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] =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2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params =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np.array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([[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3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,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3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,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2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,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2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,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0.1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,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0.1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]])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dt =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0.01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</a:b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sim_start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=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1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</a:b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sim_stop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=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20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epochs =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500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</a:b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target_shape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= (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5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,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5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result = simulation(sp1,</a:t>
            </a:r>
            <a:r>
              <a:rPr lang="en-US" altLang="en-US" sz="1000" dirty="0">
                <a:solidFill>
                  <a:srgbClr val="BCBEC4"/>
                </a:solidFill>
                <a:latin typeface="JetBrains Mono"/>
              </a:rPr>
              <a:t>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sp2, sp1_cells, sp2_cells, params, dt,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sim_start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,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sim_stop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, epochs,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target_shape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</a:t>
            </a:r>
            <a:endParaRPr kumimoji="0" lang="en-US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7EBA4F81-3093-2F85-EFD3-DFD6CFEAEA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72606" y="954774"/>
            <a:ext cx="3909104" cy="4247317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file = h5py.File(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"/home/samani/Documents/sim/sim.h5"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,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"r"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sp2 = file[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"sp2"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][:]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precision_bits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= {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"sp1"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: (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0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,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5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,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8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),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"sp2"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: (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0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,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200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,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8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),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"sp1_cells"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: (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0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,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5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,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8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),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"sp2_cells"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: (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0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,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5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,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8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),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"params"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: (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0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,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4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,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8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)}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genetic_algorithm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JetBrains Mono"/>
              </a:rPr>
              <a:t>population_size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=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300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,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JetBrains Mono"/>
              </a:rPr>
              <a:t>specie_matrix_shape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=(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5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,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5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),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JetBrains Mono"/>
              </a:rPr>
              <a:t>precision_bits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=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precision_bits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,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JetBrains Mono"/>
              </a:rPr>
              <a:t>num_params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=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6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,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JetBrains Mono"/>
              </a:rPr>
              <a:t>max_generation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=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200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,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JetBrains Mono"/>
              </a:rPr>
              <a:t>mutation_rates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=[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.02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,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.02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,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.02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,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.02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,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.01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],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JetBrains Mono"/>
              </a:rPr>
              <a:t>crossover_rates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=[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.85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,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.85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,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.85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,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.85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,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.85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],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JetBrains Mono"/>
              </a:rPr>
              <a:t>num_crossover_points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=[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2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,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2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,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2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,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2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,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1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],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JetBrains Mono"/>
              </a:rPr>
              <a:t>target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=sp2,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JetBrains Mono"/>
              </a:rPr>
              <a:t>target_precision_bits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=(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0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,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200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,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8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),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JetBrains Mono"/>
              </a:rPr>
              <a:t>result_path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=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"/home/samani/Documents/sim"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,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JetBrains Mono"/>
              </a:rPr>
              <a:t>selection_method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=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"tournament"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,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JetBrains Mono"/>
              </a:rPr>
              <a:t>tournament_size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=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20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,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JetBrains Mono"/>
              </a:rPr>
              <a:t>file_name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=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"new"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,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JetBrains Mono"/>
              </a:rPr>
              <a:t>dt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=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0.01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,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JetBrains Mono"/>
              </a:rPr>
              <a:t>sim_start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=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1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,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JetBrains Mono"/>
              </a:rPr>
              <a:t>sim_stop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=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20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,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JetBrains Mono"/>
              </a:rPr>
              <a:t>epochs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=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500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,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JetBrains Mono"/>
              </a:rPr>
              <a:t>fitness_trigger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=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False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   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</a:t>
            </a:r>
            <a:endParaRPr kumimoji="0" lang="en-US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6968A1-E8F9-C872-591D-D40E40CBC5F3}"/>
              </a:ext>
            </a:extLst>
          </p:cNvPr>
          <p:cNvSpPr txBox="1"/>
          <p:nvPr/>
        </p:nvSpPr>
        <p:spPr>
          <a:xfrm>
            <a:off x="297527" y="578538"/>
            <a:ext cx="7243046" cy="26827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</a:pPr>
            <a:r>
              <a:rPr lang="de-DE" sz="1600" dirty="0"/>
              <a:t>Simulation                                         GA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9052402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6909308-A7FD-7361-7353-43B67C3D3C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09.07.2024</a:t>
            </a:r>
            <a:endParaRPr lang="de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A4F5806-E098-9DEF-B747-ECC8A73462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36B4CB-2012-3C7E-8DE7-D2F860ED7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9FB08D-3C29-756F-822A-A9CD761C83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297" y="1161093"/>
            <a:ext cx="5564554" cy="3392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4955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F565EEA-F414-73B2-DCB3-D6B84968D2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09.07.2024</a:t>
            </a:r>
            <a:endParaRPr lang="de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ED8E99-53E5-2515-FD80-7F12384D4E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0E9ACD-7450-49AA-21D9-B42805DCB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CD17F58C-7ACE-EF1A-858B-554DABFAF5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1092" y="897135"/>
            <a:ext cx="5816600" cy="3600986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=========================================================================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                                                 *** Genetic Algorithm ***                               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=========================================================================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Generation 1; Best/Max Fitness: 7822/9000; Generation Duration: 9.718567848205566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Generation 2; Best/Max Fitness: 4820/9000; Generation Duration: 7.502077102661133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Generation 3; Best/Max Fitness: 4744/9000; Generation Duration: 7.482980489730835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</a:b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                                                                             ...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</a:b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Generation 98; Best/Max Fitness: 8728/9000; Generation Duration: 7.52039647102356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Generation 99; Best/Max Fitness: 8728/9000; Generation Duration: 7.5197718143463135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Generation 100; Best/Max Fitness: 8728/9000; Generation Duration: 7.525475025177002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                                  -----------------------------------------------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                                  Simulation Complete!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                                  The best found fitness: 8729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                                  Total Generations: 100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                                 Average Fitness: 8391.85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                                 Total Simulation Duration: 778 seconds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                                 -----------------------------------------------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42810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6E094EA-DE1B-ABAD-C302-433C3DB1CC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09.07.2024</a:t>
            </a:r>
            <a:endParaRPr lang="de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E574286-9FBC-8043-AF2B-0425D39444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6DC0EC-261C-FDB7-D9B8-D996414171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2E5659-CCE8-FF7D-F931-B910A3E0F36C}"/>
              </a:ext>
            </a:extLst>
          </p:cNvPr>
          <p:cNvSpPr txBox="1"/>
          <p:nvPr/>
        </p:nvSpPr>
        <p:spPr>
          <a:xfrm>
            <a:off x="565707" y="186161"/>
            <a:ext cx="428222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/>
              <a:t>Max Fitness: 200</a:t>
            </a:r>
          </a:p>
          <a:p>
            <a:r>
              <a:rPr lang="en-US" b="1" dirty="0"/>
              <a:t>Best Fitness: 165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1A3190-DE08-7257-F2EF-7D864BE863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2617" y="832492"/>
            <a:ext cx="7620000" cy="4345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323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86D67FA-4A5C-015F-958D-C22D01E830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09.07.2024</a:t>
            </a:r>
            <a:endParaRPr lang="de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6F71A95-60B8-A3FC-B852-B653B6EC42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300C44-B2CF-FF5E-1025-F1A46E848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5" name="h55">
            <a:hlinkClick r:id="" action="ppaction://media"/>
            <a:extLst>
              <a:ext uri="{FF2B5EF4-FFF2-40B4-BE49-F238E27FC236}">
                <a16:creationId xmlns:a16="http://schemas.microsoft.com/office/drawing/2014/main" id="{AC283199-6780-6793-D468-5E7EA337D5A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453293" y="2087684"/>
            <a:ext cx="8357575" cy="1671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458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55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B2A231A-B95B-AC67-9197-47E76A0930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09.07.2024</a:t>
            </a:r>
            <a:endParaRPr lang="de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0BFBF07-57AA-0E95-DCD1-81F7E26AF5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0ACE96-058B-A7DD-E321-F947E6359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CB7EDB2-2D17-42AE-8CF1-A6D064C7F3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265" y="855387"/>
            <a:ext cx="6096000" cy="3704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2394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7A3B578-7192-8404-669A-B5C04F57AC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1999" y="1349476"/>
            <a:ext cx="5735777" cy="20674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C376154-79A1-CEDC-BE49-505A122E7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Computational model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D613EF-9C1C-6B42-6B41-5ABA510F40A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09.07.2024</a:t>
            </a:r>
            <a:endParaRPr 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62EB0F-A134-97B9-1CC8-3437886BC9E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1C2C54-D442-A960-B2E4-676E8D4249C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9CFCE68-EE67-0D14-0E8F-CB9B38882EED}"/>
              </a:ext>
            </a:extLst>
          </p:cNvPr>
          <p:cNvSpPr txBox="1"/>
          <p:nvPr/>
        </p:nvSpPr>
        <p:spPr>
          <a:xfrm>
            <a:off x="2921854" y="3484814"/>
            <a:ext cx="5231027" cy="5668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</a:pPr>
            <a:r>
              <a:rPr lang="en-US" sz="1200" dirty="0"/>
              <a:t>Mathematical Equations </a:t>
            </a:r>
            <a:r>
              <a:rPr lang="es-ES" sz="1200" dirty="0"/>
              <a:t>(S. Toda et al., 2020)</a:t>
            </a:r>
            <a:endParaRPr lang="en-US" sz="1200" dirty="0"/>
          </a:p>
          <a:p>
            <a:pPr marL="179381" indent="-179381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1FB678D-D828-1A35-78DD-871517A2B1F3}"/>
              </a:ext>
            </a:extLst>
          </p:cNvPr>
          <p:cNvSpPr txBox="1"/>
          <p:nvPr/>
        </p:nvSpPr>
        <p:spPr>
          <a:xfrm>
            <a:off x="401855" y="703442"/>
            <a:ext cx="6120713" cy="26827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</a:pPr>
            <a:r>
              <a:rPr lang="en-US" sz="1600" b="1" dirty="0"/>
              <a:t>Proteins Present in the System</a:t>
            </a:r>
            <a:endParaRPr lang="de-DE" sz="16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7B5C52F-3F3F-3AB1-1CC3-A780FB2249D8}"/>
              </a:ext>
            </a:extLst>
          </p:cNvPr>
          <p:cNvSpPr txBox="1"/>
          <p:nvPr/>
        </p:nvSpPr>
        <p:spPr>
          <a:xfrm>
            <a:off x="530001" y="1148356"/>
            <a:ext cx="3015494" cy="10130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9381" indent="-179381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de-DE" sz="1600" dirty="0"/>
              <a:t>Morphogen</a:t>
            </a:r>
          </a:p>
          <a:p>
            <a:pPr marL="179381" indent="-179381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de-DE" sz="1600" dirty="0"/>
              <a:t>Inhibitor</a:t>
            </a:r>
          </a:p>
          <a:p>
            <a:pPr marL="179381" indent="-179381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de-DE" sz="1600" dirty="0"/>
              <a:t>Anchor</a:t>
            </a:r>
            <a:endParaRPr lang="en-US" sz="1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02C7F6-2546-20A1-E693-920F9E0C3D1C}"/>
              </a:ext>
            </a:extLst>
          </p:cNvPr>
          <p:cNvSpPr txBox="1"/>
          <p:nvPr/>
        </p:nvSpPr>
        <p:spPr>
          <a:xfrm>
            <a:off x="599394" y="4082617"/>
            <a:ext cx="4644921" cy="102470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9388" indent="-179388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100" b="1" dirty="0"/>
              <a:t>Diffusion:</a:t>
            </a:r>
            <a:r>
              <a:rPr lang="en-US" sz="1100" dirty="0"/>
              <a:t> Represents the spread of proteins</a:t>
            </a:r>
          </a:p>
          <a:p>
            <a:pPr marL="179388" indent="-179388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100" b="1" dirty="0"/>
              <a:t>Inhibitor binding: </a:t>
            </a:r>
            <a:r>
              <a:rPr lang="en-US" sz="1100" dirty="0"/>
              <a:t>Interaction between morphogen and inhibitor</a:t>
            </a:r>
          </a:p>
          <a:p>
            <a:pPr marL="179388" indent="-179388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100" b="1" dirty="0"/>
              <a:t>Anchor binding: </a:t>
            </a:r>
            <a:r>
              <a:rPr lang="en-US" sz="1100" dirty="0"/>
              <a:t>Interaction between morphogen and anchor</a:t>
            </a:r>
          </a:p>
          <a:p>
            <a:pPr marL="179388" indent="-179388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100" b="1" dirty="0"/>
              <a:t>Degradation: </a:t>
            </a:r>
            <a:r>
              <a:rPr lang="en-US" sz="1100" dirty="0"/>
              <a:t>Rate at which proteins degrade over time</a:t>
            </a:r>
          </a:p>
        </p:txBody>
      </p:sp>
    </p:spTree>
    <p:extLst>
      <p:ext uri="{BB962C8B-B14F-4D97-AF65-F5344CB8AC3E}">
        <p14:creationId xmlns:p14="http://schemas.microsoft.com/office/powerpoint/2010/main" val="36903357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B2A231A-B95B-AC67-9197-47E76A0930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09.07.2024</a:t>
            </a:r>
            <a:endParaRPr lang="de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0BFBF07-57AA-0E95-DCD1-81F7E26AF5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0ACE96-058B-A7DD-E321-F947E6359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9DEF7F-4969-C181-8074-D21F31792D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124" y="730238"/>
            <a:ext cx="6178378" cy="3850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2564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B2A231A-B95B-AC67-9197-47E76A0930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09.07.2024</a:t>
            </a:r>
            <a:endParaRPr lang="de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0BFBF07-57AA-0E95-DCD1-81F7E26AF5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0ACE96-058B-A7DD-E321-F947E6359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7F3A977-2A6E-E55C-B8F6-0C5F2D4D9B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370" y="844241"/>
            <a:ext cx="5939481" cy="3652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8037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B2A231A-B95B-AC67-9197-47E76A0930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09.07.2024</a:t>
            </a:r>
            <a:endParaRPr lang="de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0BFBF07-57AA-0E95-DCD1-81F7E26AF5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0ACE96-058B-A7DD-E321-F947E6359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88AD3D0-91AF-C15D-8891-BD84ACEF9A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692" y="734904"/>
            <a:ext cx="6063049" cy="3849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5959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B2A231A-B95B-AC67-9197-47E76A0930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09.07.2024</a:t>
            </a:r>
            <a:endParaRPr lang="de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0BFBF07-57AA-0E95-DCD1-81F7E26AF5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0ACE96-058B-A7DD-E321-F947E6359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7AB2361-B62A-E9DF-4118-38206AC829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264" y="709319"/>
            <a:ext cx="6133986" cy="3764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111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3989B-ED06-F8CD-A33A-46291B541E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856" y="366316"/>
            <a:ext cx="6839479" cy="278290"/>
          </a:xfrm>
        </p:spPr>
        <p:txBody>
          <a:bodyPr/>
          <a:lstStyle/>
          <a:p>
            <a:r>
              <a:rPr lang="en-US" dirty="0"/>
              <a:t>Protein Secretion Patterns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ABEA98-9FA8-9292-E2DB-688E041755D9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09.07.2024</a:t>
            </a:r>
            <a:endParaRPr 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E728DA-2289-30E8-BD1A-45B7B384016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E81EDD-6E6B-3FFA-8B02-1DA7E4713CF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4</a:t>
            </a:fld>
            <a:endParaRPr lang="en-US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9E59E5B4-D01D-A181-9558-7F02DF56F0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4405187"/>
              </p:ext>
            </p:extLst>
          </p:nvPr>
        </p:nvGraphicFramePr>
        <p:xfrm>
          <a:off x="4928093" y="859138"/>
          <a:ext cx="1993595" cy="18863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8719">
                  <a:extLst>
                    <a:ext uri="{9D8B030D-6E8A-4147-A177-3AD203B41FA5}">
                      <a16:colId xmlns:a16="http://schemas.microsoft.com/office/drawing/2014/main" val="2034902815"/>
                    </a:ext>
                  </a:extLst>
                </a:gridCol>
                <a:gridCol w="398719">
                  <a:extLst>
                    <a:ext uri="{9D8B030D-6E8A-4147-A177-3AD203B41FA5}">
                      <a16:colId xmlns:a16="http://schemas.microsoft.com/office/drawing/2014/main" val="2346074147"/>
                    </a:ext>
                  </a:extLst>
                </a:gridCol>
                <a:gridCol w="398719">
                  <a:extLst>
                    <a:ext uri="{9D8B030D-6E8A-4147-A177-3AD203B41FA5}">
                      <a16:colId xmlns:a16="http://schemas.microsoft.com/office/drawing/2014/main" val="1227546879"/>
                    </a:ext>
                  </a:extLst>
                </a:gridCol>
                <a:gridCol w="398719">
                  <a:extLst>
                    <a:ext uri="{9D8B030D-6E8A-4147-A177-3AD203B41FA5}">
                      <a16:colId xmlns:a16="http://schemas.microsoft.com/office/drawing/2014/main" val="2863420701"/>
                    </a:ext>
                  </a:extLst>
                </a:gridCol>
                <a:gridCol w="398719">
                  <a:extLst>
                    <a:ext uri="{9D8B030D-6E8A-4147-A177-3AD203B41FA5}">
                      <a16:colId xmlns:a16="http://schemas.microsoft.com/office/drawing/2014/main" val="495755370"/>
                    </a:ext>
                  </a:extLst>
                </a:gridCol>
              </a:tblGrid>
              <a:tr h="377263"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9024798"/>
                  </a:ext>
                </a:extLst>
              </a:tr>
              <a:tr h="377263"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9451588"/>
                  </a:ext>
                </a:extLst>
              </a:tr>
              <a:tr h="377263"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0861912"/>
                  </a:ext>
                </a:extLst>
              </a:tr>
              <a:tr h="377263"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9481326"/>
                  </a:ext>
                </a:extLst>
              </a:tr>
              <a:tr h="377263"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1435026"/>
                  </a:ext>
                </a:extLst>
              </a:tr>
            </a:tbl>
          </a:graphicData>
        </a:graphic>
      </p:graphicFrame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16BBFDE-F228-2521-0B6F-D3CF46253CA7}"/>
              </a:ext>
            </a:extLst>
          </p:cNvPr>
          <p:cNvSpPr/>
          <p:nvPr/>
        </p:nvSpPr>
        <p:spPr>
          <a:xfrm>
            <a:off x="4966836" y="2030449"/>
            <a:ext cx="322384" cy="278290"/>
          </a:xfrm>
          <a:prstGeom prst="round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45FEFC0B-3477-F9D5-A49B-13BA11494C63}"/>
              </a:ext>
            </a:extLst>
          </p:cNvPr>
          <p:cNvSpPr/>
          <p:nvPr/>
        </p:nvSpPr>
        <p:spPr>
          <a:xfrm>
            <a:off x="4963654" y="1295851"/>
            <a:ext cx="322384" cy="278290"/>
          </a:xfrm>
          <a:prstGeom prst="round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2E74A4A-AF55-B0E0-257F-285AC0AF8F91}"/>
              </a:ext>
            </a:extLst>
          </p:cNvPr>
          <p:cNvSpPr/>
          <p:nvPr/>
        </p:nvSpPr>
        <p:spPr>
          <a:xfrm>
            <a:off x="4963654" y="908069"/>
            <a:ext cx="322384" cy="278290"/>
          </a:xfrm>
          <a:prstGeom prst="round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302AEA3-8C16-4D1C-9810-324738D64A3F}"/>
              </a:ext>
            </a:extLst>
          </p:cNvPr>
          <p:cNvSpPr/>
          <p:nvPr/>
        </p:nvSpPr>
        <p:spPr>
          <a:xfrm>
            <a:off x="4963654" y="1663150"/>
            <a:ext cx="322384" cy="278290"/>
          </a:xfrm>
          <a:prstGeom prst="round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3D660D1B-4ECE-FA70-A12B-09DFD7DE4C4A}"/>
              </a:ext>
            </a:extLst>
          </p:cNvPr>
          <p:cNvSpPr/>
          <p:nvPr/>
        </p:nvSpPr>
        <p:spPr>
          <a:xfrm>
            <a:off x="4963654" y="2425307"/>
            <a:ext cx="322384" cy="278290"/>
          </a:xfrm>
          <a:prstGeom prst="round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7BE083C0-26FE-33CA-CBF4-CB1452BDD0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8021466"/>
              </p:ext>
            </p:extLst>
          </p:nvPr>
        </p:nvGraphicFramePr>
        <p:xfrm>
          <a:off x="4930683" y="2994089"/>
          <a:ext cx="1993595" cy="18863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8719">
                  <a:extLst>
                    <a:ext uri="{9D8B030D-6E8A-4147-A177-3AD203B41FA5}">
                      <a16:colId xmlns:a16="http://schemas.microsoft.com/office/drawing/2014/main" val="2034902815"/>
                    </a:ext>
                  </a:extLst>
                </a:gridCol>
                <a:gridCol w="398719">
                  <a:extLst>
                    <a:ext uri="{9D8B030D-6E8A-4147-A177-3AD203B41FA5}">
                      <a16:colId xmlns:a16="http://schemas.microsoft.com/office/drawing/2014/main" val="2346074147"/>
                    </a:ext>
                  </a:extLst>
                </a:gridCol>
                <a:gridCol w="398719">
                  <a:extLst>
                    <a:ext uri="{9D8B030D-6E8A-4147-A177-3AD203B41FA5}">
                      <a16:colId xmlns:a16="http://schemas.microsoft.com/office/drawing/2014/main" val="1227546879"/>
                    </a:ext>
                  </a:extLst>
                </a:gridCol>
                <a:gridCol w="398719">
                  <a:extLst>
                    <a:ext uri="{9D8B030D-6E8A-4147-A177-3AD203B41FA5}">
                      <a16:colId xmlns:a16="http://schemas.microsoft.com/office/drawing/2014/main" val="2863420701"/>
                    </a:ext>
                  </a:extLst>
                </a:gridCol>
                <a:gridCol w="398719">
                  <a:extLst>
                    <a:ext uri="{9D8B030D-6E8A-4147-A177-3AD203B41FA5}">
                      <a16:colId xmlns:a16="http://schemas.microsoft.com/office/drawing/2014/main" val="495755370"/>
                    </a:ext>
                  </a:extLst>
                </a:gridCol>
              </a:tblGrid>
              <a:tr h="377263"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9024798"/>
                  </a:ext>
                </a:extLst>
              </a:tr>
              <a:tr h="377263"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9451588"/>
                  </a:ext>
                </a:extLst>
              </a:tr>
              <a:tr h="377263"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0861912"/>
                  </a:ext>
                </a:extLst>
              </a:tr>
              <a:tr h="377263"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9481326"/>
                  </a:ext>
                </a:extLst>
              </a:tr>
              <a:tr h="377263"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1435026"/>
                  </a:ext>
                </a:extLst>
              </a:tr>
            </a:tbl>
          </a:graphicData>
        </a:graphic>
      </p:graphicFrame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2FB6AAF5-B3ED-5F3F-DFE8-AA03FAA359D1}"/>
              </a:ext>
            </a:extLst>
          </p:cNvPr>
          <p:cNvSpPr/>
          <p:nvPr/>
        </p:nvSpPr>
        <p:spPr>
          <a:xfrm>
            <a:off x="6552241" y="3049951"/>
            <a:ext cx="322384" cy="278290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CA019214-BD68-9219-E296-9903B0445D2E}"/>
              </a:ext>
            </a:extLst>
          </p:cNvPr>
          <p:cNvSpPr/>
          <p:nvPr/>
        </p:nvSpPr>
        <p:spPr>
          <a:xfrm>
            <a:off x="6552241" y="3437733"/>
            <a:ext cx="322384" cy="278290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DD232AB8-0929-1AF4-D6F4-E74D7CDE622C}"/>
              </a:ext>
            </a:extLst>
          </p:cNvPr>
          <p:cNvSpPr/>
          <p:nvPr/>
        </p:nvSpPr>
        <p:spPr>
          <a:xfrm>
            <a:off x="6552241" y="4185883"/>
            <a:ext cx="322384" cy="278290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86C4E6A6-2B40-D30C-F354-80DA02806558}"/>
              </a:ext>
            </a:extLst>
          </p:cNvPr>
          <p:cNvSpPr/>
          <p:nvPr/>
        </p:nvSpPr>
        <p:spPr>
          <a:xfrm>
            <a:off x="6552241" y="3798101"/>
            <a:ext cx="322384" cy="278290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230E0A8F-398B-F61E-2102-73DA5981BD4B}"/>
              </a:ext>
            </a:extLst>
          </p:cNvPr>
          <p:cNvSpPr/>
          <p:nvPr/>
        </p:nvSpPr>
        <p:spPr>
          <a:xfrm>
            <a:off x="6552241" y="4534618"/>
            <a:ext cx="322384" cy="278290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91119C3-DA2D-F826-8B4F-A4061C6C8413}"/>
              </a:ext>
            </a:extLst>
          </p:cNvPr>
          <p:cNvSpPr txBox="1"/>
          <p:nvPr/>
        </p:nvSpPr>
        <p:spPr>
          <a:xfrm>
            <a:off x="531369" y="974679"/>
            <a:ext cx="3585945" cy="250273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9381" indent="-179381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600" b="1" dirty="0"/>
              <a:t>Morphogen Secretion</a:t>
            </a:r>
          </a:p>
          <a:p>
            <a:pPr marL="179381" indent="-179381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1600" dirty="0"/>
          </a:p>
          <a:p>
            <a:pPr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</a:pPr>
            <a:endParaRPr lang="en-US" sz="1600" dirty="0"/>
          </a:p>
          <a:p>
            <a:pPr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</a:pPr>
            <a:endParaRPr lang="en-US" sz="1600" dirty="0"/>
          </a:p>
          <a:p>
            <a:pPr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</a:pPr>
            <a:endParaRPr lang="en-US" sz="1600" dirty="0"/>
          </a:p>
          <a:p>
            <a:pPr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</a:pPr>
            <a:endParaRPr lang="en-US" sz="1600" dirty="0"/>
          </a:p>
          <a:p>
            <a:pPr marL="179381" indent="-179381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600" b="1" dirty="0"/>
              <a:t>Inhibitor Secretion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1FD5959-0E8E-6DA4-5B04-165290804F1E}"/>
              </a:ext>
            </a:extLst>
          </p:cNvPr>
          <p:cNvSpPr txBox="1"/>
          <p:nvPr/>
        </p:nvSpPr>
        <p:spPr>
          <a:xfrm>
            <a:off x="745377" y="1426173"/>
            <a:ext cx="4067307" cy="287514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9381" indent="-179381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 Cells capable of producing morphogen</a:t>
            </a:r>
          </a:p>
          <a:p>
            <a:pPr marL="179381" indent="-179381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 Indicated by green cells</a:t>
            </a:r>
          </a:p>
          <a:p>
            <a:pPr marL="179381" indent="-179381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1600" dirty="0"/>
          </a:p>
          <a:p>
            <a:pPr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</a:pPr>
            <a:endParaRPr lang="en-US" sz="1600" dirty="0"/>
          </a:p>
          <a:p>
            <a:pPr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</a:pPr>
            <a:endParaRPr lang="en-US" sz="1600" dirty="0"/>
          </a:p>
          <a:p>
            <a:pPr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</a:pPr>
            <a:endParaRPr lang="en-US" sz="1600" dirty="0"/>
          </a:p>
          <a:p>
            <a:pPr marL="179381" indent="-179381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  Cells capable of producing inhibitor</a:t>
            </a:r>
          </a:p>
          <a:p>
            <a:pPr marL="179381" indent="-179381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  Indicated by red cells</a:t>
            </a:r>
          </a:p>
        </p:txBody>
      </p:sp>
    </p:spTree>
    <p:extLst>
      <p:ext uri="{BB962C8B-B14F-4D97-AF65-F5344CB8AC3E}">
        <p14:creationId xmlns:p14="http://schemas.microsoft.com/office/powerpoint/2010/main" val="3826532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Flowchart: Alternate Process 31">
            <a:extLst>
              <a:ext uri="{FF2B5EF4-FFF2-40B4-BE49-F238E27FC236}">
                <a16:creationId xmlns:a16="http://schemas.microsoft.com/office/drawing/2014/main" id="{FC4B953E-A290-F6CA-484E-C847310FF776}"/>
              </a:ext>
            </a:extLst>
          </p:cNvPr>
          <p:cNvSpPr/>
          <p:nvPr/>
        </p:nvSpPr>
        <p:spPr>
          <a:xfrm>
            <a:off x="5555804" y="2571589"/>
            <a:ext cx="404549" cy="407643"/>
          </a:xfrm>
          <a:prstGeom prst="flowChartAlternateProcess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6579A6C-3E66-4FD7-83F4-4A947905A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Diffusion Patterns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97E7271-C4BB-4984-B33A-06F0116A79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09.07.2024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69D40C1-AE25-42F6-A31E-7D076BAD2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Stuttgart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27CF416-9300-415A-9D06-6CE9A460F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5</a:t>
            </a:fld>
            <a:endParaRPr lang="de-DE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BAF296CE-4569-3944-E2E6-276F89376F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7566121"/>
              </p:ext>
            </p:extLst>
          </p:nvPr>
        </p:nvGraphicFramePr>
        <p:xfrm>
          <a:off x="4449347" y="1518898"/>
          <a:ext cx="2631767" cy="25061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9302">
                  <a:extLst>
                    <a:ext uri="{9D8B030D-6E8A-4147-A177-3AD203B41FA5}">
                      <a16:colId xmlns:a16="http://schemas.microsoft.com/office/drawing/2014/main" val="3875153783"/>
                    </a:ext>
                  </a:extLst>
                </a:gridCol>
                <a:gridCol w="525616">
                  <a:extLst>
                    <a:ext uri="{9D8B030D-6E8A-4147-A177-3AD203B41FA5}">
                      <a16:colId xmlns:a16="http://schemas.microsoft.com/office/drawing/2014/main" val="3474706514"/>
                    </a:ext>
                  </a:extLst>
                </a:gridCol>
                <a:gridCol w="525616">
                  <a:extLst>
                    <a:ext uri="{9D8B030D-6E8A-4147-A177-3AD203B41FA5}">
                      <a16:colId xmlns:a16="http://schemas.microsoft.com/office/drawing/2014/main" val="2137900209"/>
                    </a:ext>
                  </a:extLst>
                </a:gridCol>
                <a:gridCol w="527361">
                  <a:extLst>
                    <a:ext uri="{9D8B030D-6E8A-4147-A177-3AD203B41FA5}">
                      <a16:colId xmlns:a16="http://schemas.microsoft.com/office/drawing/2014/main" val="462395256"/>
                    </a:ext>
                  </a:extLst>
                </a:gridCol>
                <a:gridCol w="523872">
                  <a:extLst>
                    <a:ext uri="{9D8B030D-6E8A-4147-A177-3AD203B41FA5}">
                      <a16:colId xmlns:a16="http://schemas.microsoft.com/office/drawing/2014/main" val="589824121"/>
                    </a:ext>
                  </a:extLst>
                </a:gridCol>
              </a:tblGrid>
              <a:tr h="501235">
                <a:tc>
                  <a:txBody>
                    <a:bodyPr/>
                    <a:lstStyle/>
                    <a:p>
                      <a:endParaRPr lang="en-US" sz="1300" dirty="0">
                        <a:solidFill>
                          <a:schemeClr val="accent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5052740"/>
                  </a:ext>
                </a:extLst>
              </a:tr>
              <a:tr h="501235">
                <a:tc>
                  <a:txBody>
                    <a:bodyPr/>
                    <a:lstStyle/>
                    <a:p>
                      <a:endParaRPr lang="en-US" sz="13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0375197"/>
                  </a:ext>
                </a:extLst>
              </a:tr>
              <a:tr h="501235">
                <a:tc>
                  <a:txBody>
                    <a:bodyPr/>
                    <a:lstStyle/>
                    <a:p>
                      <a:endParaRPr lang="en-US" sz="13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048601"/>
                  </a:ext>
                </a:extLst>
              </a:tr>
              <a:tr h="501235">
                <a:tc>
                  <a:txBody>
                    <a:bodyPr/>
                    <a:lstStyle/>
                    <a:p>
                      <a:endParaRPr lang="en-US" sz="13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8295119"/>
                  </a:ext>
                </a:extLst>
              </a:tr>
              <a:tr h="501235">
                <a:tc>
                  <a:txBody>
                    <a:bodyPr/>
                    <a:lstStyle/>
                    <a:p>
                      <a:endParaRPr 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7761476"/>
                  </a:ext>
                </a:extLst>
              </a:tr>
            </a:tbl>
          </a:graphicData>
        </a:graphic>
      </p:graphicFrame>
      <p:sp>
        <p:nvSpPr>
          <p:cNvPr id="15" name="Flowchart: Alternate Process 14">
            <a:extLst>
              <a:ext uri="{FF2B5EF4-FFF2-40B4-BE49-F238E27FC236}">
                <a16:creationId xmlns:a16="http://schemas.microsoft.com/office/drawing/2014/main" id="{D8C2606C-7BDC-47F7-A617-93D99D5D46B4}"/>
              </a:ext>
            </a:extLst>
          </p:cNvPr>
          <p:cNvSpPr/>
          <p:nvPr/>
        </p:nvSpPr>
        <p:spPr>
          <a:xfrm>
            <a:off x="5562956" y="3575639"/>
            <a:ext cx="404549" cy="407643"/>
          </a:xfrm>
          <a:prstGeom prst="flowChartAlternateProcess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95DA870-E605-EDC0-E36B-2B7864437ED9}"/>
              </a:ext>
            </a:extLst>
          </p:cNvPr>
          <p:cNvSpPr txBox="1"/>
          <p:nvPr/>
        </p:nvSpPr>
        <p:spPr>
          <a:xfrm>
            <a:off x="420007" y="762946"/>
            <a:ext cx="3931437" cy="160402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9381" indent="-179381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Analysis of protein diffusion in a </a:t>
            </a:r>
            <a:r>
              <a:rPr lang="en-US" sz="1600" b="1" dirty="0"/>
              <a:t>2D tissue compartment.</a:t>
            </a:r>
          </a:p>
          <a:p>
            <a:pPr marL="179381" indent="-179381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Examining </a:t>
            </a:r>
            <a:r>
              <a:rPr lang="en-US" sz="1600" b="1" dirty="0"/>
              <a:t>three distinct diffusion patterns</a:t>
            </a:r>
            <a:r>
              <a:rPr lang="en-US" sz="1600" dirty="0"/>
              <a:t> based on cell location.</a:t>
            </a:r>
          </a:p>
          <a:p>
            <a:pPr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</a:pPr>
            <a:endParaRPr lang="en-US" sz="1600" dirty="0"/>
          </a:p>
        </p:txBody>
      </p:sp>
      <p:sp>
        <p:nvSpPr>
          <p:cNvPr id="4" name="Flowchart: Alternate Process 3">
            <a:extLst>
              <a:ext uri="{FF2B5EF4-FFF2-40B4-BE49-F238E27FC236}">
                <a16:creationId xmlns:a16="http://schemas.microsoft.com/office/drawing/2014/main" id="{AC68E33B-16D8-5DF1-73C7-3C9D513267F4}"/>
              </a:ext>
            </a:extLst>
          </p:cNvPr>
          <p:cNvSpPr/>
          <p:nvPr/>
        </p:nvSpPr>
        <p:spPr>
          <a:xfrm>
            <a:off x="4500446" y="3575639"/>
            <a:ext cx="404549" cy="407643"/>
          </a:xfrm>
          <a:prstGeom prst="flowChartAlternateProcess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8" name="Flowchart: Alternate Process 17">
            <a:extLst>
              <a:ext uri="{FF2B5EF4-FFF2-40B4-BE49-F238E27FC236}">
                <a16:creationId xmlns:a16="http://schemas.microsoft.com/office/drawing/2014/main" id="{C6A6E62F-6FFE-C83B-A27D-C789C24C34C1}"/>
              </a:ext>
            </a:extLst>
          </p:cNvPr>
          <p:cNvSpPr/>
          <p:nvPr/>
        </p:nvSpPr>
        <p:spPr>
          <a:xfrm>
            <a:off x="4508950" y="2577032"/>
            <a:ext cx="404549" cy="407643"/>
          </a:xfrm>
          <a:prstGeom prst="flowChartAlternateProces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0" name="Flowchart: Alternate Process 19">
            <a:extLst>
              <a:ext uri="{FF2B5EF4-FFF2-40B4-BE49-F238E27FC236}">
                <a16:creationId xmlns:a16="http://schemas.microsoft.com/office/drawing/2014/main" id="{970A54A1-FB4D-8CD8-F96C-BC66C17C502A}"/>
              </a:ext>
            </a:extLst>
          </p:cNvPr>
          <p:cNvSpPr/>
          <p:nvPr/>
        </p:nvSpPr>
        <p:spPr>
          <a:xfrm>
            <a:off x="6605755" y="2577032"/>
            <a:ext cx="404549" cy="407643"/>
          </a:xfrm>
          <a:prstGeom prst="flowChartAlternateProcess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2" name="Flowchart: Alternate Process 21">
            <a:extLst>
              <a:ext uri="{FF2B5EF4-FFF2-40B4-BE49-F238E27FC236}">
                <a16:creationId xmlns:a16="http://schemas.microsoft.com/office/drawing/2014/main" id="{E1564879-9E54-4F5D-BE1C-1B598439A9BF}"/>
              </a:ext>
            </a:extLst>
          </p:cNvPr>
          <p:cNvSpPr/>
          <p:nvPr/>
        </p:nvSpPr>
        <p:spPr>
          <a:xfrm>
            <a:off x="6605852" y="3576677"/>
            <a:ext cx="404549" cy="407643"/>
          </a:xfrm>
          <a:prstGeom prst="flowChartAlternateProcess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3" name="Flowchart: Alternate Process 22">
            <a:extLst>
              <a:ext uri="{FF2B5EF4-FFF2-40B4-BE49-F238E27FC236}">
                <a16:creationId xmlns:a16="http://schemas.microsoft.com/office/drawing/2014/main" id="{4120D81F-C979-6443-E58D-E985DD12DBDF}"/>
              </a:ext>
            </a:extLst>
          </p:cNvPr>
          <p:cNvSpPr/>
          <p:nvPr/>
        </p:nvSpPr>
        <p:spPr>
          <a:xfrm>
            <a:off x="5562956" y="1566439"/>
            <a:ext cx="404549" cy="407643"/>
          </a:xfrm>
          <a:prstGeom prst="flowChartAlternateProcess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4" name="Flowchart: Alternate Process 23">
            <a:extLst>
              <a:ext uri="{FF2B5EF4-FFF2-40B4-BE49-F238E27FC236}">
                <a16:creationId xmlns:a16="http://schemas.microsoft.com/office/drawing/2014/main" id="{D7DDB205-F611-D2B6-F406-8F6DC3351880}"/>
              </a:ext>
            </a:extLst>
          </p:cNvPr>
          <p:cNvSpPr/>
          <p:nvPr/>
        </p:nvSpPr>
        <p:spPr>
          <a:xfrm>
            <a:off x="6605852" y="1564960"/>
            <a:ext cx="404549" cy="407643"/>
          </a:xfrm>
          <a:prstGeom prst="flowChartAlternateProcess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31" name="Flowchart: Alternate Process 30">
            <a:extLst>
              <a:ext uri="{FF2B5EF4-FFF2-40B4-BE49-F238E27FC236}">
                <a16:creationId xmlns:a16="http://schemas.microsoft.com/office/drawing/2014/main" id="{8A5B9317-B06B-858F-8644-289B7A6E2C0B}"/>
              </a:ext>
            </a:extLst>
          </p:cNvPr>
          <p:cNvSpPr/>
          <p:nvPr/>
        </p:nvSpPr>
        <p:spPr>
          <a:xfrm>
            <a:off x="4500447" y="1564960"/>
            <a:ext cx="404549" cy="407643"/>
          </a:xfrm>
          <a:prstGeom prst="flowChartAlternateProces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34" name="Flowchart: Alternate Process 33">
            <a:extLst>
              <a:ext uri="{FF2B5EF4-FFF2-40B4-BE49-F238E27FC236}">
                <a16:creationId xmlns:a16="http://schemas.microsoft.com/office/drawing/2014/main" id="{6A512C2D-D79D-46FA-5F2F-75942584F18B}"/>
              </a:ext>
            </a:extLst>
          </p:cNvPr>
          <p:cNvSpPr/>
          <p:nvPr/>
        </p:nvSpPr>
        <p:spPr>
          <a:xfrm>
            <a:off x="5556784" y="2571589"/>
            <a:ext cx="404549" cy="407643"/>
          </a:xfrm>
          <a:prstGeom prst="flowChartAlternateProces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7664CCB-4FBB-640B-17D3-A6476C20103A}"/>
              </a:ext>
            </a:extLst>
          </p:cNvPr>
          <p:cNvCxnSpPr>
            <a:cxnSpLocks/>
          </p:cNvCxnSpPr>
          <p:nvPr/>
        </p:nvCxnSpPr>
        <p:spPr>
          <a:xfrm>
            <a:off x="5398599" y="2823579"/>
            <a:ext cx="272185" cy="0"/>
          </a:xfrm>
          <a:prstGeom prst="straightConnector1">
            <a:avLst/>
          </a:prstGeom>
          <a:ln w="127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AD2F675-BE0E-69C4-29F4-8D684BEA791E}"/>
              </a:ext>
            </a:extLst>
          </p:cNvPr>
          <p:cNvCxnSpPr>
            <a:cxnSpLocks/>
          </p:cNvCxnSpPr>
          <p:nvPr/>
        </p:nvCxnSpPr>
        <p:spPr>
          <a:xfrm flipH="1">
            <a:off x="5383117" y="2748294"/>
            <a:ext cx="287667" cy="0"/>
          </a:xfrm>
          <a:prstGeom prst="straightConnector1">
            <a:avLst/>
          </a:prstGeom>
          <a:ln w="127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E9F1918-7D0B-8C1D-CE31-E24FA252B045}"/>
              </a:ext>
            </a:extLst>
          </p:cNvPr>
          <p:cNvCxnSpPr>
            <a:cxnSpLocks/>
          </p:cNvCxnSpPr>
          <p:nvPr/>
        </p:nvCxnSpPr>
        <p:spPr>
          <a:xfrm flipV="1">
            <a:off x="5715583" y="2823580"/>
            <a:ext cx="0" cy="286214"/>
          </a:xfrm>
          <a:prstGeom prst="straightConnector1">
            <a:avLst/>
          </a:prstGeom>
          <a:ln w="127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55079ED-DF8A-87E7-C3D2-310D4643D1BF}"/>
              </a:ext>
            </a:extLst>
          </p:cNvPr>
          <p:cNvCxnSpPr>
            <a:cxnSpLocks/>
          </p:cNvCxnSpPr>
          <p:nvPr/>
        </p:nvCxnSpPr>
        <p:spPr>
          <a:xfrm>
            <a:off x="5773238" y="2841647"/>
            <a:ext cx="0" cy="275167"/>
          </a:xfrm>
          <a:prstGeom prst="straightConnector1">
            <a:avLst/>
          </a:prstGeom>
          <a:ln w="127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9EEE15E-D5EB-8DF2-E706-BAEC0BCB59FB}"/>
              </a:ext>
            </a:extLst>
          </p:cNvPr>
          <p:cNvCxnSpPr>
            <a:cxnSpLocks/>
          </p:cNvCxnSpPr>
          <p:nvPr/>
        </p:nvCxnSpPr>
        <p:spPr>
          <a:xfrm flipV="1">
            <a:off x="5714208" y="2416288"/>
            <a:ext cx="0" cy="247161"/>
          </a:xfrm>
          <a:prstGeom prst="straightConnector1">
            <a:avLst/>
          </a:prstGeom>
          <a:ln w="127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486BF60-58CF-43CD-1AE1-158982BCC5C9}"/>
              </a:ext>
            </a:extLst>
          </p:cNvPr>
          <p:cNvCxnSpPr>
            <a:cxnSpLocks/>
          </p:cNvCxnSpPr>
          <p:nvPr/>
        </p:nvCxnSpPr>
        <p:spPr>
          <a:xfrm>
            <a:off x="5773238" y="2430925"/>
            <a:ext cx="0" cy="245533"/>
          </a:xfrm>
          <a:prstGeom prst="straightConnector1">
            <a:avLst/>
          </a:prstGeom>
          <a:ln w="127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952B04F-9A69-D461-A799-317651928805}"/>
              </a:ext>
            </a:extLst>
          </p:cNvPr>
          <p:cNvCxnSpPr>
            <a:cxnSpLocks/>
          </p:cNvCxnSpPr>
          <p:nvPr/>
        </p:nvCxnSpPr>
        <p:spPr>
          <a:xfrm flipH="1">
            <a:off x="5844737" y="2823579"/>
            <a:ext cx="275167" cy="0"/>
          </a:xfrm>
          <a:prstGeom prst="straightConnector1">
            <a:avLst/>
          </a:prstGeom>
          <a:ln w="127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A2335FFC-43F4-949D-EE1B-0063AE8404A2}"/>
              </a:ext>
            </a:extLst>
          </p:cNvPr>
          <p:cNvCxnSpPr/>
          <p:nvPr/>
        </p:nvCxnSpPr>
        <p:spPr>
          <a:xfrm>
            <a:off x="4806916" y="1797722"/>
            <a:ext cx="266700" cy="0"/>
          </a:xfrm>
          <a:prstGeom prst="straightConnector1">
            <a:avLst/>
          </a:prstGeom>
          <a:ln w="127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CF87C79D-FCB7-A3FA-3EBF-3A3BA25064B6}"/>
              </a:ext>
            </a:extLst>
          </p:cNvPr>
          <p:cNvCxnSpPr/>
          <p:nvPr/>
        </p:nvCxnSpPr>
        <p:spPr>
          <a:xfrm>
            <a:off x="5853204" y="2757557"/>
            <a:ext cx="266700" cy="0"/>
          </a:xfrm>
          <a:prstGeom prst="straightConnector1">
            <a:avLst/>
          </a:prstGeom>
          <a:ln w="127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46592743-6C6B-E904-D4CC-1D3491C08460}"/>
              </a:ext>
            </a:extLst>
          </p:cNvPr>
          <p:cNvCxnSpPr/>
          <p:nvPr/>
        </p:nvCxnSpPr>
        <p:spPr>
          <a:xfrm>
            <a:off x="4828194" y="2823579"/>
            <a:ext cx="266700" cy="0"/>
          </a:xfrm>
          <a:prstGeom prst="straightConnector1">
            <a:avLst/>
          </a:prstGeom>
          <a:ln w="127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83D38BAD-1EAA-8403-3476-3EB6A8F6B113}"/>
              </a:ext>
            </a:extLst>
          </p:cNvPr>
          <p:cNvCxnSpPr>
            <a:cxnSpLocks/>
          </p:cNvCxnSpPr>
          <p:nvPr/>
        </p:nvCxnSpPr>
        <p:spPr>
          <a:xfrm flipV="1">
            <a:off x="4750888" y="2427383"/>
            <a:ext cx="0" cy="261221"/>
          </a:xfrm>
          <a:prstGeom prst="straightConnector1">
            <a:avLst/>
          </a:prstGeom>
          <a:ln w="127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0FDFD06C-BE61-88DF-01B1-982A9EBE3AEA}"/>
              </a:ext>
            </a:extLst>
          </p:cNvPr>
          <p:cNvCxnSpPr>
            <a:cxnSpLocks/>
          </p:cNvCxnSpPr>
          <p:nvPr/>
        </p:nvCxnSpPr>
        <p:spPr>
          <a:xfrm>
            <a:off x="4666581" y="2837989"/>
            <a:ext cx="0" cy="278825"/>
          </a:xfrm>
          <a:prstGeom prst="straightConnector1">
            <a:avLst/>
          </a:prstGeom>
          <a:ln w="127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C8414AED-A027-B456-E37A-7722A657D650}"/>
              </a:ext>
            </a:extLst>
          </p:cNvPr>
          <p:cNvCxnSpPr>
            <a:cxnSpLocks/>
          </p:cNvCxnSpPr>
          <p:nvPr/>
        </p:nvCxnSpPr>
        <p:spPr>
          <a:xfrm flipH="1">
            <a:off x="4798450" y="1725724"/>
            <a:ext cx="275167" cy="0"/>
          </a:xfrm>
          <a:prstGeom prst="straightConnector1">
            <a:avLst/>
          </a:prstGeom>
          <a:ln w="127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E01B8817-23F9-5CA1-0018-5963B20D40F0}"/>
              </a:ext>
            </a:extLst>
          </p:cNvPr>
          <p:cNvCxnSpPr>
            <a:cxnSpLocks/>
          </p:cNvCxnSpPr>
          <p:nvPr/>
        </p:nvCxnSpPr>
        <p:spPr>
          <a:xfrm>
            <a:off x="4638201" y="1854200"/>
            <a:ext cx="0" cy="255512"/>
          </a:xfrm>
          <a:prstGeom prst="straightConnector1">
            <a:avLst/>
          </a:prstGeom>
          <a:ln w="127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3919DC0D-1CBD-168A-CEA3-BC7D0B384799}"/>
              </a:ext>
            </a:extLst>
          </p:cNvPr>
          <p:cNvCxnSpPr>
            <a:cxnSpLocks/>
          </p:cNvCxnSpPr>
          <p:nvPr/>
        </p:nvCxnSpPr>
        <p:spPr>
          <a:xfrm flipH="1">
            <a:off x="4828194" y="2746131"/>
            <a:ext cx="266700" cy="0"/>
          </a:xfrm>
          <a:prstGeom prst="straightConnector1">
            <a:avLst/>
          </a:prstGeom>
          <a:ln w="127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C359764A-95C1-034F-63D4-960171024BFF}"/>
              </a:ext>
            </a:extLst>
          </p:cNvPr>
          <p:cNvCxnSpPr>
            <a:cxnSpLocks/>
          </p:cNvCxnSpPr>
          <p:nvPr/>
        </p:nvCxnSpPr>
        <p:spPr>
          <a:xfrm flipV="1">
            <a:off x="4747022" y="2837989"/>
            <a:ext cx="0" cy="251613"/>
          </a:xfrm>
          <a:prstGeom prst="straightConnector1">
            <a:avLst/>
          </a:prstGeom>
          <a:ln w="127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751F4D7D-09E7-8E9A-BEC8-A59F220B3CD0}"/>
              </a:ext>
            </a:extLst>
          </p:cNvPr>
          <p:cNvCxnSpPr>
            <a:cxnSpLocks/>
          </p:cNvCxnSpPr>
          <p:nvPr/>
        </p:nvCxnSpPr>
        <p:spPr>
          <a:xfrm>
            <a:off x="4670447" y="2427383"/>
            <a:ext cx="0" cy="261181"/>
          </a:xfrm>
          <a:prstGeom prst="straightConnector1">
            <a:avLst/>
          </a:prstGeom>
          <a:ln w="127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9F83ACB-D9B2-5DE1-A5A4-E898B91DFEC1}"/>
              </a:ext>
            </a:extLst>
          </p:cNvPr>
          <p:cNvCxnSpPr>
            <a:cxnSpLocks/>
          </p:cNvCxnSpPr>
          <p:nvPr/>
        </p:nvCxnSpPr>
        <p:spPr>
          <a:xfrm flipV="1">
            <a:off x="4716979" y="1834794"/>
            <a:ext cx="0" cy="274918"/>
          </a:xfrm>
          <a:prstGeom prst="straightConnector1">
            <a:avLst/>
          </a:prstGeom>
          <a:ln w="127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90F0BCCB-D02B-B2F4-3019-FC8DC0071667}"/>
              </a:ext>
            </a:extLst>
          </p:cNvPr>
          <p:cNvSpPr txBox="1"/>
          <p:nvPr/>
        </p:nvSpPr>
        <p:spPr>
          <a:xfrm>
            <a:off x="600031" y="1848203"/>
            <a:ext cx="3065244" cy="287514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</a:pPr>
            <a:endParaRPr lang="en-US" sz="1600" dirty="0"/>
          </a:p>
          <a:p>
            <a:pPr marL="285739" indent="-285739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600" b="1" dirty="0"/>
              <a:t>Corner Cells</a:t>
            </a:r>
          </a:p>
          <a:p>
            <a:pPr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</a:pPr>
            <a:endParaRPr lang="en-US" sz="1600" dirty="0"/>
          </a:p>
          <a:p>
            <a:pPr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</a:pPr>
            <a:endParaRPr lang="en-US" sz="1600" dirty="0"/>
          </a:p>
          <a:p>
            <a:pPr marL="285739" indent="-285739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600" b="1" dirty="0"/>
              <a:t>Edge Cells</a:t>
            </a:r>
          </a:p>
          <a:p>
            <a:pPr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</a:pPr>
            <a:endParaRPr lang="en-US" sz="1600" dirty="0"/>
          </a:p>
          <a:p>
            <a:pPr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</a:pPr>
            <a:endParaRPr lang="en-US" sz="1600" dirty="0"/>
          </a:p>
          <a:p>
            <a:pPr marL="285739" indent="-285739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600" b="1" dirty="0"/>
              <a:t>Central Cells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0D61818D-B36E-3FB1-031E-2965AA1F7F3B}"/>
              </a:ext>
            </a:extLst>
          </p:cNvPr>
          <p:cNvSpPr txBox="1"/>
          <p:nvPr/>
        </p:nvSpPr>
        <p:spPr>
          <a:xfrm>
            <a:off x="902532" y="2576941"/>
            <a:ext cx="3077197" cy="493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</a:pPr>
            <a:r>
              <a:rPr lang="en-US" sz="1400" dirty="0"/>
              <a:t>Cells located at the four corners of the compartment.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AD04407B-29F5-7AA3-5551-3592DB915BA7}"/>
              </a:ext>
            </a:extLst>
          </p:cNvPr>
          <p:cNvSpPr txBox="1"/>
          <p:nvPr/>
        </p:nvSpPr>
        <p:spPr>
          <a:xfrm>
            <a:off x="902531" y="3759907"/>
            <a:ext cx="3126388" cy="493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</a:pPr>
            <a:r>
              <a:rPr lang="en-US" sz="1400" dirty="0"/>
              <a:t>Cells situated along the edges of the compartment.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1B9C2301-7AC1-E01D-3FD3-9EA37CDD474A}"/>
              </a:ext>
            </a:extLst>
          </p:cNvPr>
          <p:cNvSpPr txBox="1"/>
          <p:nvPr/>
        </p:nvSpPr>
        <p:spPr>
          <a:xfrm>
            <a:off x="902532" y="4783829"/>
            <a:ext cx="3675169" cy="86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</a:pPr>
            <a:r>
              <a:rPr lang="en-US" sz="1400" dirty="0"/>
              <a:t>Cells positioned in the middle, away from edges and corners.</a:t>
            </a:r>
          </a:p>
          <a:p>
            <a:pPr marL="179381" indent="-179381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0599028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EA0D4E-C2D3-BF38-ACBF-C857B70E0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522" y="413069"/>
            <a:ext cx="6839479" cy="278290"/>
          </a:xfrm>
        </p:spPr>
        <p:txBody>
          <a:bodyPr/>
          <a:lstStyle/>
          <a:p>
            <a:r>
              <a:rPr lang="de-DE" dirty="0"/>
              <a:t>Simulation </a:t>
            </a:r>
            <a:r>
              <a:rPr lang="de-DE" dirty="0" err="1"/>
              <a:t>Results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625B3F-CA11-F3A4-66DB-BE6079DEE2F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09.07.2024</a:t>
            </a:r>
            <a:endParaRPr 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188EBC-4CBA-CA69-AD9F-D2F0C5B22B4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808C99-CE3D-E127-48EF-83219C6A5E7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FBE21BD-BD6A-5D39-5420-12948C3C57F2}"/>
              </a:ext>
            </a:extLst>
          </p:cNvPr>
          <p:cNvSpPr txBox="1"/>
          <p:nvPr/>
        </p:nvSpPr>
        <p:spPr>
          <a:xfrm>
            <a:off x="555137" y="1326773"/>
            <a:ext cx="6378268" cy="138550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600" b="1" dirty="0"/>
              <a:t>Compartment Size: </a:t>
            </a:r>
            <a:r>
              <a:rPr lang="en-US" sz="1600" dirty="0"/>
              <a:t>100 x 100</a:t>
            </a:r>
          </a:p>
          <a:p>
            <a:pPr marL="285750" indent="-285750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600" b="1" dirty="0"/>
              <a:t>GFP Production: </a:t>
            </a:r>
            <a:r>
              <a:rPr lang="en-US" sz="1600" dirty="0"/>
              <a:t>First 10 columns on the left</a:t>
            </a:r>
          </a:p>
          <a:p>
            <a:pPr marL="285750" indent="-285750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600" b="1" dirty="0"/>
              <a:t>GFP Inhibitor Production: </a:t>
            </a:r>
            <a:r>
              <a:rPr lang="en-US" sz="1600" dirty="0"/>
              <a:t>First 10 columns on the right</a:t>
            </a:r>
          </a:p>
          <a:p>
            <a:pPr marL="285750" indent="-285750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600" b="1" dirty="0"/>
              <a:t>Anchor Production: </a:t>
            </a:r>
            <a:r>
              <a:rPr lang="en-US" sz="1600" dirty="0"/>
              <a:t>None</a:t>
            </a: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E3B7D193-773D-1F09-4EFA-EB8D9229EE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2171255"/>
              </p:ext>
            </p:extLst>
          </p:nvPr>
        </p:nvGraphicFramePr>
        <p:xfrm>
          <a:off x="5073082" y="3080663"/>
          <a:ext cx="1926053" cy="17238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7368">
                  <a:extLst>
                    <a:ext uri="{9D8B030D-6E8A-4147-A177-3AD203B41FA5}">
                      <a16:colId xmlns:a16="http://schemas.microsoft.com/office/drawing/2014/main" val="3875153783"/>
                    </a:ext>
                  </a:extLst>
                </a:gridCol>
                <a:gridCol w="384671">
                  <a:extLst>
                    <a:ext uri="{9D8B030D-6E8A-4147-A177-3AD203B41FA5}">
                      <a16:colId xmlns:a16="http://schemas.microsoft.com/office/drawing/2014/main" val="3474706514"/>
                    </a:ext>
                  </a:extLst>
                </a:gridCol>
                <a:gridCol w="384671">
                  <a:extLst>
                    <a:ext uri="{9D8B030D-6E8A-4147-A177-3AD203B41FA5}">
                      <a16:colId xmlns:a16="http://schemas.microsoft.com/office/drawing/2014/main" val="2137900209"/>
                    </a:ext>
                  </a:extLst>
                </a:gridCol>
                <a:gridCol w="385948">
                  <a:extLst>
                    <a:ext uri="{9D8B030D-6E8A-4147-A177-3AD203B41FA5}">
                      <a16:colId xmlns:a16="http://schemas.microsoft.com/office/drawing/2014/main" val="462395256"/>
                    </a:ext>
                  </a:extLst>
                </a:gridCol>
                <a:gridCol w="383395">
                  <a:extLst>
                    <a:ext uri="{9D8B030D-6E8A-4147-A177-3AD203B41FA5}">
                      <a16:colId xmlns:a16="http://schemas.microsoft.com/office/drawing/2014/main" val="589824121"/>
                    </a:ext>
                  </a:extLst>
                </a:gridCol>
              </a:tblGrid>
              <a:tr h="344767">
                <a:tc>
                  <a:txBody>
                    <a:bodyPr/>
                    <a:lstStyle/>
                    <a:p>
                      <a:endParaRPr lang="en-US" sz="1300" dirty="0">
                        <a:solidFill>
                          <a:schemeClr val="accent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5052740"/>
                  </a:ext>
                </a:extLst>
              </a:tr>
              <a:tr h="344767">
                <a:tc>
                  <a:txBody>
                    <a:bodyPr/>
                    <a:lstStyle/>
                    <a:p>
                      <a:endParaRPr lang="en-US" sz="13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0375197"/>
                  </a:ext>
                </a:extLst>
              </a:tr>
              <a:tr h="344767">
                <a:tc>
                  <a:txBody>
                    <a:bodyPr/>
                    <a:lstStyle/>
                    <a:p>
                      <a:endParaRPr lang="en-US" sz="13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048601"/>
                  </a:ext>
                </a:extLst>
              </a:tr>
              <a:tr h="344767">
                <a:tc>
                  <a:txBody>
                    <a:bodyPr/>
                    <a:lstStyle/>
                    <a:p>
                      <a:endParaRPr lang="en-US" sz="13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8295119"/>
                  </a:ext>
                </a:extLst>
              </a:tr>
              <a:tr h="344767">
                <a:tc>
                  <a:txBody>
                    <a:bodyPr/>
                    <a:lstStyle/>
                    <a:p>
                      <a:endParaRPr 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7761476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53C0C391-D86D-0CE0-6BE0-4FAB92D9DD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241087"/>
              </p:ext>
            </p:extLst>
          </p:nvPr>
        </p:nvGraphicFramePr>
        <p:xfrm>
          <a:off x="2846974" y="3080664"/>
          <a:ext cx="1926053" cy="17238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7368">
                  <a:extLst>
                    <a:ext uri="{9D8B030D-6E8A-4147-A177-3AD203B41FA5}">
                      <a16:colId xmlns:a16="http://schemas.microsoft.com/office/drawing/2014/main" val="3875153783"/>
                    </a:ext>
                  </a:extLst>
                </a:gridCol>
                <a:gridCol w="384671">
                  <a:extLst>
                    <a:ext uri="{9D8B030D-6E8A-4147-A177-3AD203B41FA5}">
                      <a16:colId xmlns:a16="http://schemas.microsoft.com/office/drawing/2014/main" val="3474706514"/>
                    </a:ext>
                  </a:extLst>
                </a:gridCol>
                <a:gridCol w="384671">
                  <a:extLst>
                    <a:ext uri="{9D8B030D-6E8A-4147-A177-3AD203B41FA5}">
                      <a16:colId xmlns:a16="http://schemas.microsoft.com/office/drawing/2014/main" val="2137900209"/>
                    </a:ext>
                  </a:extLst>
                </a:gridCol>
                <a:gridCol w="385948">
                  <a:extLst>
                    <a:ext uri="{9D8B030D-6E8A-4147-A177-3AD203B41FA5}">
                      <a16:colId xmlns:a16="http://schemas.microsoft.com/office/drawing/2014/main" val="462395256"/>
                    </a:ext>
                  </a:extLst>
                </a:gridCol>
                <a:gridCol w="383395">
                  <a:extLst>
                    <a:ext uri="{9D8B030D-6E8A-4147-A177-3AD203B41FA5}">
                      <a16:colId xmlns:a16="http://schemas.microsoft.com/office/drawing/2014/main" val="589824121"/>
                    </a:ext>
                  </a:extLst>
                </a:gridCol>
              </a:tblGrid>
              <a:tr h="344767">
                <a:tc>
                  <a:txBody>
                    <a:bodyPr/>
                    <a:lstStyle/>
                    <a:p>
                      <a:endParaRPr lang="en-US" sz="1300" dirty="0">
                        <a:solidFill>
                          <a:schemeClr val="accent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5052740"/>
                  </a:ext>
                </a:extLst>
              </a:tr>
              <a:tr h="344767">
                <a:tc>
                  <a:txBody>
                    <a:bodyPr/>
                    <a:lstStyle/>
                    <a:p>
                      <a:endParaRPr lang="en-US" sz="13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0375197"/>
                  </a:ext>
                </a:extLst>
              </a:tr>
              <a:tr h="344767">
                <a:tc>
                  <a:txBody>
                    <a:bodyPr/>
                    <a:lstStyle/>
                    <a:p>
                      <a:endParaRPr lang="en-US" sz="13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048601"/>
                  </a:ext>
                </a:extLst>
              </a:tr>
              <a:tr h="344767">
                <a:tc>
                  <a:txBody>
                    <a:bodyPr/>
                    <a:lstStyle/>
                    <a:p>
                      <a:endParaRPr lang="en-US" sz="13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8295119"/>
                  </a:ext>
                </a:extLst>
              </a:tr>
              <a:tr h="344767">
                <a:tc>
                  <a:txBody>
                    <a:bodyPr/>
                    <a:lstStyle/>
                    <a:p>
                      <a:endParaRPr 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7761476"/>
                  </a:ext>
                </a:extLst>
              </a:tr>
            </a:tbl>
          </a:graphicData>
        </a:graphic>
      </p:graphicFrame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A7C81059-60A8-49DC-A3BB-CE22588F61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1830962"/>
              </p:ext>
            </p:extLst>
          </p:nvPr>
        </p:nvGraphicFramePr>
        <p:xfrm>
          <a:off x="620866" y="3080666"/>
          <a:ext cx="1931720" cy="17238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1694">
                  <a:extLst>
                    <a:ext uri="{9D8B030D-6E8A-4147-A177-3AD203B41FA5}">
                      <a16:colId xmlns:a16="http://schemas.microsoft.com/office/drawing/2014/main" val="3875153783"/>
                    </a:ext>
                  </a:extLst>
                </a:gridCol>
                <a:gridCol w="387506">
                  <a:extLst>
                    <a:ext uri="{9D8B030D-6E8A-4147-A177-3AD203B41FA5}">
                      <a16:colId xmlns:a16="http://schemas.microsoft.com/office/drawing/2014/main" val="3474706514"/>
                    </a:ext>
                  </a:extLst>
                </a:gridCol>
                <a:gridCol w="387506">
                  <a:extLst>
                    <a:ext uri="{9D8B030D-6E8A-4147-A177-3AD203B41FA5}">
                      <a16:colId xmlns:a16="http://schemas.microsoft.com/office/drawing/2014/main" val="2137900209"/>
                    </a:ext>
                  </a:extLst>
                </a:gridCol>
                <a:gridCol w="388793">
                  <a:extLst>
                    <a:ext uri="{9D8B030D-6E8A-4147-A177-3AD203B41FA5}">
                      <a16:colId xmlns:a16="http://schemas.microsoft.com/office/drawing/2014/main" val="462395256"/>
                    </a:ext>
                  </a:extLst>
                </a:gridCol>
                <a:gridCol w="386221">
                  <a:extLst>
                    <a:ext uri="{9D8B030D-6E8A-4147-A177-3AD203B41FA5}">
                      <a16:colId xmlns:a16="http://schemas.microsoft.com/office/drawing/2014/main" val="589824121"/>
                    </a:ext>
                  </a:extLst>
                </a:gridCol>
              </a:tblGrid>
              <a:tr h="344767">
                <a:tc>
                  <a:txBody>
                    <a:bodyPr/>
                    <a:lstStyle/>
                    <a:p>
                      <a:endParaRPr lang="en-US" sz="1300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5052740"/>
                  </a:ext>
                </a:extLst>
              </a:tr>
              <a:tr h="344767">
                <a:tc>
                  <a:txBody>
                    <a:bodyPr/>
                    <a:lstStyle/>
                    <a:p>
                      <a:endParaRPr lang="en-US" sz="1300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0375197"/>
                  </a:ext>
                </a:extLst>
              </a:tr>
              <a:tr h="344767">
                <a:tc>
                  <a:txBody>
                    <a:bodyPr/>
                    <a:lstStyle/>
                    <a:p>
                      <a:endParaRPr lang="en-US" sz="1300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048601"/>
                  </a:ext>
                </a:extLst>
              </a:tr>
              <a:tr h="344767">
                <a:tc>
                  <a:txBody>
                    <a:bodyPr/>
                    <a:lstStyle/>
                    <a:p>
                      <a:endParaRPr lang="en-US" sz="1300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8295119"/>
                  </a:ext>
                </a:extLst>
              </a:tr>
              <a:tr h="344767">
                <a:tc>
                  <a:txBody>
                    <a:bodyPr/>
                    <a:lstStyle/>
                    <a:p>
                      <a:endParaRPr lang="en-US" sz="1300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7761476"/>
                  </a:ext>
                </a:extLst>
              </a:tr>
            </a:tbl>
          </a:graphicData>
        </a:graphic>
      </p:graphicFrame>
      <p:sp>
        <p:nvSpPr>
          <p:cNvPr id="16" name="Flowchart: Alternate Process 15">
            <a:extLst>
              <a:ext uri="{FF2B5EF4-FFF2-40B4-BE49-F238E27FC236}">
                <a16:creationId xmlns:a16="http://schemas.microsoft.com/office/drawing/2014/main" id="{0891F263-FDFA-2997-310E-F1401CED518B}"/>
              </a:ext>
            </a:extLst>
          </p:cNvPr>
          <p:cNvSpPr/>
          <p:nvPr/>
        </p:nvSpPr>
        <p:spPr>
          <a:xfrm>
            <a:off x="657379" y="4480283"/>
            <a:ext cx="292874" cy="297402"/>
          </a:xfrm>
          <a:prstGeom prst="flowChartAlternateProcess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7" name="Flowchart: Alternate Process 16">
            <a:extLst>
              <a:ext uri="{FF2B5EF4-FFF2-40B4-BE49-F238E27FC236}">
                <a16:creationId xmlns:a16="http://schemas.microsoft.com/office/drawing/2014/main" id="{F1737968-3453-969F-59C7-DEA11902173D}"/>
              </a:ext>
            </a:extLst>
          </p:cNvPr>
          <p:cNvSpPr/>
          <p:nvPr/>
        </p:nvSpPr>
        <p:spPr>
          <a:xfrm>
            <a:off x="657379" y="4139518"/>
            <a:ext cx="292874" cy="297402"/>
          </a:xfrm>
          <a:prstGeom prst="flowChartAlternateProcess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8" name="Flowchart: Alternate Process 17">
            <a:extLst>
              <a:ext uri="{FF2B5EF4-FFF2-40B4-BE49-F238E27FC236}">
                <a16:creationId xmlns:a16="http://schemas.microsoft.com/office/drawing/2014/main" id="{ADDCFEA6-1B1F-4993-7457-765F1DADF3AA}"/>
              </a:ext>
            </a:extLst>
          </p:cNvPr>
          <p:cNvSpPr/>
          <p:nvPr/>
        </p:nvSpPr>
        <p:spPr>
          <a:xfrm>
            <a:off x="658966" y="3793879"/>
            <a:ext cx="292874" cy="297402"/>
          </a:xfrm>
          <a:prstGeom prst="flowChartAlternateProcess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9" name="Flowchart: Alternate Process 18">
            <a:extLst>
              <a:ext uri="{FF2B5EF4-FFF2-40B4-BE49-F238E27FC236}">
                <a16:creationId xmlns:a16="http://schemas.microsoft.com/office/drawing/2014/main" id="{4C633648-18F7-643D-C041-4F332CEA0953}"/>
              </a:ext>
            </a:extLst>
          </p:cNvPr>
          <p:cNvSpPr/>
          <p:nvPr/>
        </p:nvSpPr>
        <p:spPr>
          <a:xfrm>
            <a:off x="658966" y="3448240"/>
            <a:ext cx="292874" cy="297402"/>
          </a:xfrm>
          <a:prstGeom prst="flowChartAlternateProcess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0" name="Flowchart: Alternate Process 19">
            <a:extLst>
              <a:ext uri="{FF2B5EF4-FFF2-40B4-BE49-F238E27FC236}">
                <a16:creationId xmlns:a16="http://schemas.microsoft.com/office/drawing/2014/main" id="{A8108736-AD4A-D0D7-4042-23BB82F8074D}"/>
              </a:ext>
            </a:extLst>
          </p:cNvPr>
          <p:cNvSpPr/>
          <p:nvPr/>
        </p:nvSpPr>
        <p:spPr>
          <a:xfrm>
            <a:off x="658966" y="3107475"/>
            <a:ext cx="292874" cy="297402"/>
          </a:xfrm>
          <a:prstGeom prst="flowChartAlternateProcess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1" name="Flowchart: Alternate Process 20">
            <a:extLst>
              <a:ext uri="{FF2B5EF4-FFF2-40B4-BE49-F238E27FC236}">
                <a16:creationId xmlns:a16="http://schemas.microsoft.com/office/drawing/2014/main" id="{3AEBDE20-A703-E11C-FF6F-D86D7AA69FAE}"/>
              </a:ext>
            </a:extLst>
          </p:cNvPr>
          <p:cNvSpPr/>
          <p:nvPr/>
        </p:nvSpPr>
        <p:spPr>
          <a:xfrm>
            <a:off x="3661259" y="3107475"/>
            <a:ext cx="292874" cy="297402"/>
          </a:xfrm>
          <a:prstGeom prst="flowChartAlternateProcess">
            <a:avLst/>
          </a:prstGeom>
          <a:solidFill>
            <a:srgbClr val="0399AD"/>
          </a:solidFill>
          <a:ln>
            <a:solidFill>
              <a:srgbClr val="029AA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2" name="Flowchart: Alternate Process 21">
            <a:extLst>
              <a:ext uri="{FF2B5EF4-FFF2-40B4-BE49-F238E27FC236}">
                <a16:creationId xmlns:a16="http://schemas.microsoft.com/office/drawing/2014/main" id="{C30D925F-06AD-049B-54F5-42E6C384EDFE}"/>
              </a:ext>
            </a:extLst>
          </p:cNvPr>
          <p:cNvSpPr/>
          <p:nvPr/>
        </p:nvSpPr>
        <p:spPr>
          <a:xfrm>
            <a:off x="6668161" y="3107475"/>
            <a:ext cx="292874" cy="297402"/>
          </a:xfrm>
          <a:prstGeom prst="flowChartAlternateProcess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3" name="Flowchart: Alternate Process 22">
            <a:extLst>
              <a:ext uri="{FF2B5EF4-FFF2-40B4-BE49-F238E27FC236}">
                <a16:creationId xmlns:a16="http://schemas.microsoft.com/office/drawing/2014/main" id="{0A7B0401-6B30-031C-D812-025F28873500}"/>
              </a:ext>
            </a:extLst>
          </p:cNvPr>
          <p:cNvSpPr/>
          <p:nvPr/>
        </p:nvSpPr>
        <p:spPr>
          <a:xfrm>
            <a:off x="6668161" y="4478141"/>
            <a:ext cx="292874" cy="297402"/>
          </a:xfrm>
          <a:prstGeom prst="flowChartAlternateProcess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4" name="Flowchart: Alternate Process 23">
            <a:extLst>
              <a:ext uri="{FF2B5EF4-FFF2-40B4-BE49-F238E27FC236}">
                <a16:creationId xmlns:a16="http://schemas.microsoft.com/office/drawing/2014/main" id="{057B3CF2-5DA6-1AF6-6330-048716F38A64}"/>
              </a:ext>
            </a:extLst>
          </p:cNvPr>
          <p:cNvSpPr/>
          <p:nvPr/>
        </p:nvSpPr>
        <p:spPr>
          <a:xfrm>
            <a:off x="6668161" y="4140845"/>
            <a:ext cx="292874" cy="297402"/>
          </a:xfrm>
          <a:prstGeom prst="flowChartAlternateProcess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5" name="Flowchart: Alternate Process 24">
            <a:extLst>
              <a:ext uri="{FF2B5EF4-FFF2-40B4-BE49-F238E27FC236}">
                <a16:creationId xmlns:a16="http://schemas.microsoft.com/office/drawing/2014/main" id="{3E0D36DE-8608-0ED9-14D2-39CCBBACA95B}"/>
              </a:ext>
            </a:extLst>
          </p:cNvPr>
          <p:cNvSpPr/>
          <p:nvPr/>
        </p:nvSpPr>
        <p:spPr>
          <a:xfrm>
            <a:off x="6668161" y="3798417"/>
            <a:ext cx="292874" cy="297402"/>
          </a:xfrm>
          <a:prstGeom prst="flowChartAlternateProcess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6" name="Flowchart: Alternate Process 25">
            <a:extLst>
              <a:ext uri="{FF2B5EF4-FFF2-40B4-BE49-F238E27FC236}">
                <a16:creationId xmlns:a16="http://schemas.microsoft.com/office/drawing/2014/main" id="{048BBECA-2D38-4213-DFF5-1DC25596B471}"/>
              </a:ext>
            </a:extLst>
          </p:cNvPr>
          <p:cNvSpPr/>
          <p:nvPr/>
        </p:nvSpPr>
        <p:spPr>
          <a:xfrm>
            <a:off x="6668161" y="3445763"/>
            <a:ext cx="292874" cy="297402"/>
          </a:xfrm>
          <a:prstGeom prst="flowChartAlternateProcess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7" name="Flowchart: Alternate Process 26">
            <a:extLst>
              <a:ext uri="{FF2B5EF4-FFF2-40B4-BE49-F238E27FC236}">
                <a16:creationId xmlns:a16="http://schemas.microsoft.com/office/drawing/2014/main" id="{5D47FB0C-FC0E-E52F-EF40-82D77A03AE8F}"/>
              </a:ext>
            </a:extLst>
          </p:cNvPr>
          <p:cNvSpPr/>
          <p:nvPr/>
        </p:nvSpPr>
        <p:spPr>
          <a:xfrm>
            <a:off x="3661259" y="4478141"/>
            <a:ext cx="292874" cy="297402"/>
          </a:xfrm>
          <a:prstGeom prst="flowChartAlternateProcess">
            <a:avLst/>
          </a:prstGeom>
          <a:solidFill>
            <a:srgbClr val="0399AD"/>
          </a:solidFill>
          <a:ln>
            <a:solidFill>
              <a:srgbClr val="029AA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8" name="Flowchart: Alternate Process 27">
            <a:extLst>
              <a:ext uri="{FF2B5EF4-FFF2-40B4-BE49-F238E27FC236}">
                <a16:creationId xmlns:a16="http://schemas.microsoft.com/office/drawing/2014/main" id="{1C379C52-541C-9A2A-2ABB-D9BBFEBE33E6}"/>
              </a:ext>
            </a:extLst>
          </p:cNvPr>
          <p:cNvSpPr/>
          <p:nvPr/>
        </p:nvSpPr>
        <p:spPr>
          <a:xfrm>
            <a:off x="3661259" y="4135898"/>
            <a:ext cx="292874" cy="297402"/>
          </a:xfrm>
          <a:prstGeom prst="flowChartAlternateProcess">
            <a:avLst/>
          </a:prstGeom>
          <a:solidFill>
            <a:srgbClr val="0399AD"/>
          </a:solidFill>
          <a:ln>
            <a:solidFill>
              <a:srgbClr val="029AA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9" name="Flowchart: Alternate Process 28">
            <a:extLst>
              <a:ext uri="{FF2B5EF4-FFF2-40B4-BE49-F238E27FC236}">
                <a16:creationId xmlns:a16="http://schemas.microsoft.com/office/drawing/2014/main" id="{FB70586F-14EF-F209-0ED3-A5780A1BECCA}"/>
              </a:ext>
            </a:extLst>
          </p:cNvPr>
          <p:cNvSpPr/>
          <p:nvPr/>
        </p:nvSpPr>
        <p:spPr>
          <a:xfrm>
            <a:off x="3661259" y="3793655"/>
            <a:ext cx="292874" cy="297402"/>
          </a:xfrm>
          <a:prstGeom prst="flowChartAlternateProcess">
            <a:avLst/>
          </a:prstGeom>
          <a:solidFill>
            <a:srgbClr val="0399AD"/>
          </a:solidFill>
          <a:ln>
            <a:solidFill>
              <a:srgbClr val="029AA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30" name="Flowchart: Alternate Process 29">
            <a:extLst>
              <a:ext uri="{FF2B5EF4-FFF2-40B4-BE49-F238E27FC236}">
                <a16:creationId xmlns:a16="http://schemas.microsoft.com/office/drawing/2014/main" id="{C2F8C882-0EDE-F2F5-A7CF-AE7D23F1874D}"/>
              </a:ext>
            </a:extLst>
          </p:cNvPr>
          <p:cNvSpPr/>
          <p:nvPr/>
        </p:nvSpPr>
        <p:spPr>
          <a:xfrm>
            <a:off x="3661259" y="3450565"/>
            <a:ext cx="292874" cy="297402"/>
          </a:xfrm>
          <a:prstGeom prst="flowChartAlternateProcess">
            <a:avLst/>
          </a:prstGeom>
          <a:solidFill>
            <a:srgbClr val="0399AD"/>
          </a:solidFill>
          <a:ln>
            <a:solidFill>
              <a:srgbClr val="029AA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2DDE1CC-B2BE-C17C-CA45-16E7474427BD}"/>
              </a:ext>
            </a:extLst>
          </p:cNvPr>
          <p:cNvSpPr txBox="1"/>
          <p:nvPr/>
        </p:nvSpPr>
        <p:spPr>
          <a:xfrm>
            <a:off x="1300999" y="2839826"/>
            <a:ext cx="6378268" cy="1760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</a:pPr>
            <a:r>
              <a:rPr lang="de-DE" sz="1050" b="1" dirty="0"/>
              <a:t>Free GFP                                         Inhibitor-GFP                                    Free Inhibitor</a:t>
            </a:r>
            <a:endParaRPr lang="en-US" sz="105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20DDEA-940C-D3B6-FC8B-BB17DFF4168D}"/>
              </a:ext>
            </a:extLst>
          </p:cNvPr>
          <p:cNvSpPr txBox="1"/>
          <p:nvPr/>
        </p:nvSpPr>
        <p:spPr>
          <a:xfrm>
            <a:off x="462522" y="883946"/>
            <a:ext cx="5359804" cy="26827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</a:pPr>
            <a:r>
              <a:rPr lang="en-US" sz="1600" b="1" dirty="0"/>
              <a:t>Using ODEs to Simulate the System</a:t>
            </a:r>
          </a:p>
        </p:txBody>
      </p:sp>
    </p:spTree>
    <p:extLst>
      <p:ext uri="{BB962C8B-B14F-4D97-AF65-F5344CB8AC3E}">
        <p14:creationId xmlns:p14="http://schemas.microsoft.com/office/powerpoint/2010/main" val="17643264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multi_scatter">
            <a:hlinkClick r:id="" action="ppaction://media"/>
            <a:extLst>
              <a:ext uri="{FF2B5EF4-FFF2-40B4-BE49-F238E27FC236}">
                <a16:creationId xmlns:a16="http://schemas.microsoft.com/office/drawing/2014/main" id="{78293188-2BD4-678A-D0AA-D7C2F3E2E68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617132" y="1800798"/>
            <a:ext cx="5968237" cy="1989412"/>
          </a:xfrm>
          <a:prstGeom prst="rect">
            <a:avLst/>
          </a:prstGeom>
        </p:spPr>
      </p:pic>
      <p:pic>
        <p:nvPicPr>
          <p:cNvPr id="10" name="multi_surface">
            <a:hlinkClick r:id="" action="ppaction://media"/>
            <a:extLst>
              <a:ext uri="{FF2B5EF4-FFF2-40B4-BE49-F238E27FC236}">
                <a16:creationId xmlns:a16="http://schemas.microsoft.com/office/drawing/2014/main" id="{3434DEB7-8EDC-1005-342B-69A0D6CA8327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617132" y="3603290"/>
            <a:ext cx="5968237" cy="1989413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2F4EC30-14EE-1839-EB92-41584CFEAE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09.07.2024</a:t>
            </a:r>
            <a:endParaRPr lang="de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4E31FA9-7EED-D93E-2F8A-2B34FA5665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FF179D-54AD-FD27-7094-7246E38932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5" name="hm1">
            <a:hlinkClick r:id="" action="ppaction://media"/>
            <a:extLst>
              <a:ext uri="{FF2B5EF4-FFF2-40B4-BE49-F238E27FC236}">
                <a16:creationId xmlns:a16="http://schemas.microsoft.com/office/drawing/2014/main" id="{F5853E72-C85D-B383-FC4C-DCD8AF280BE7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697383" y="0"/>
            <a:ext cx="5608319" cy="18694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F948A88-B363-5762-CE51-A1A254418280}"/>
              </a:ext>
            </a:extLst>
          </p:cNvPr>
          <p:cNvSpPr txBox="1"/>
          <p:nvPr/>
        </p:nvSpPr>
        <p:spPr>
          <a:xfrm>
            <a:off x="6063023" y="355378"/>
            <a:ext cx="1460725" cy="10900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</a:pPr>
            <a:r>
              <a:rPr lang="de-DE" sz="800" dirty="0" err="1"/>
              <a:t>Number</a:t>
            </a:r>
            <a:r>
              <a:rPr lang="de-DE" sz="800" dirty="0"/>
              <a:t> </a:t>
            </a:r>
            <a:r>
              <a:rPr lang="de-DE" sz="800" dirty="0" err="1"/>
              <a:t>of</a:t>
            </a:r>
            <a:r>
              <a:rPr lang="de-DE" sz="800" dirty="0"/>
              <a:t> </a:t>
            </a:r>
            <a:r>
              <a:rPr lang="de-DE" sz="800" dirty="0" err="1"/>
              <a:t>iterations</a:t>
            </a:r>
            <a:r>
              <a:rPr lang="de-DE" sz="800" dirty="0"/>
              <a:t> = </a:t>
            </a:r>
            <a:r>
              <a:rPr lang="de-DE" sz="800" dirty="0">
                <a:solidFill>
                  <a:srgbClr val="0399AD"/>
                </a:solidFill>
              </a:rPr>
              <a:t>2500</a:t>
            </a:r>
          </a:p>
          <a:p>
            <a:pPr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</a:pPr>
            <a:r>
              <a:rPr lang="de-DE" sz="800" dirty="0" err="1"/>
              <a:t>Number</a:t>
            </a:r>
            <a:r>
              <a:rPr lang="de-DE" sz="800" dirty="0"/>
              <a:t> </a:t>
            </a:r>
            <a:r>
              <a:rPr lang="de-DE" sz="800" dirty="0" err="1"/>
              <a:t>of</a:t>
            </a:r>
            <a:r>
              <a:rPr lang="de-DE" sz="800" dirty="0"/>
              <a:t> </a:t>
            </a:r>
            <a:r>
              <a:rPr lang="de-DE" sz="800" dirty="0" err="1"/>
              <a:t>frames</a:t>
            </a:r>
            <a:r>
              <a:rPr lang="de-DE" sz="800" dirty="0"/>
              <a:t> = </a:t>
            </a:r>
            <a:r>
              <a:rPr lang="de-DE" sz="800" dirty="0">
                <a:solidFill>
                  <a:srgbClr val="0399AD"/>
                </a:solidFill>
              </a:rPr>
              <a:t>500</a:t>
            </a:r>
          </a:p>
          <a:p>
            <a:pPr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</a:pPr>
            <a:r>
              <a:rPr lang="de-DE" sz="800" dirty="0"/>
              <a:t>Initial </a:t>
            </a:r>
            <a:r>
              <a:rPr lang="de-DE" sz="800" dirty="0" err="1"/>
              <a:t>morphogen</a:t>
            </a:r>
            <a:r>
              <a:rPr lang="de-DE" sz="800" dirty="0"/>
              <a:t> and </a:t>
            </a:r>
            <a:r>
              <a:rPr lang="de-DE" sz="800" dirty="0" err="1"/>
              <a:t>inhibitor</a:t>
            </a:r>
            <a:r>
              <a:rPr lang="de-DE" sz="800" dirty="0"/>
              <a:t> </a:t>
            </a:r>
            <a:r>
              <a:rPr lang="de-DE" sz="800" dirty="0" err="1"/>
              <a:t>concentration</a:t>
            </a:r>
            <a:r>
              <a:rPr lang="de-DE" sz="800" dirty="0"/>
              <a:t> in </a:t>
            </a:r>
            <a:r>
              <a:rPr lang="de-DE" sz="800" dirty="0" err="1"/>
              <a:t>each</a:t>
            </a:r>
            <a:r>
              <a:rPr lang="de-DE" sz="800" dirty="0"/>
              <a:t> </a:t>
            </a:r>
            <a:r>
              <a:rPr lang="de-DE" sz="800" dirty="0" err="1"/>
              <a:t>cell</a:t>
            </a:r>
            <a:r>
              <a:rPr lang="de-DE" sz="800" dirty="0"/>
              <a:t> = </a:t>
            </a:r>
            <a:r>
              <a:rPr lang="de-DE" sz="800" dirty="0">
                <a:solidFill>
                  <a:srgbClr val="0399AD"/>
                </a:solidFill>
              </a:rPr>
              <a:t>5</a:t>
            </a:r>
          </a:p>
          <a:p>
            <a:pPr marL="179388" indent="-179388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940139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5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505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2505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2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C81E39-99D1-78AA-B769-4BA7AEB607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9080" y="552455"/>
            <a:ext cx="6839479" cy="278290"/>
          </a:xfrm>
        </p:spPr>
        <p:txBody>
          <a:bodyPr/>
          <a:lstStyle/>
          <a:p>
            <a:r>
              <a:rPr lang="en-US" dirty="0"/>
              <a:t>Genetic Algorithms for Pattern Formation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13A313-0D85-DAD1-EF00-C98CDB3E130C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09.07.2024</a:t>
            </a:r>
            <a:endParaRPr 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397D4D-F839-F902-217F-728EF46D288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043081-27F5-B835-1EE5-2E9666A4E73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2C4C4A-0614-1FB8-7292-F86C39827C5F}"/>
              </a:ext>
            </a:extLst>
          </p:cNvPr>
          <p:cNvSpPr txBox="1"/>
          <p:nvPr/>
        </p:nvSpPr>
        <p:spPr>
          <a:xfrm>
            <a:off x="551012" y="1447800"/>
            <a:ext cx="4978400" cy="45063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9381" indent="-179381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R. Mousavi and D. Lobo, 2024</a:t>
            </a:r>
          </a:p>
          <a:p>
            <a:pPr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</a:pPr>
            <a:endParaRPr lang="en-US" sz="1600" dirty="0"/>
          </a:p>
          <a:p>
            <a:pPr marL="179381" indent="-179381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179381" indent="-179381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Using genetic algorithms to optimize initial protein concentrations for desired spatial patterns.</a:t>
            </a:r>
          </a:p>
          <a:p>
            <a:pPr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</a:pPr>
            <a:endParaRPr lang="en-US" sz="1600" dirty="0"/>
          </a:p>
          <a:p>
            <a:pPr marL="179381" indent="-179381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Develop a genetic algorithm to design and optimize protein concentrations for spatial pattern formation in our system.</a:t>
            </a:r>
          </a:p>
          <a:p>
            <a:pPr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</a:pPr>
            <a:endParaRPr lang="en-US" sz="1600" dirty="0"/>
          </a:p>
          <a:p>
            <a:pPr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</a:pPr>
            <a:endParaRPr lang="en-US" sz="1600" dirty="0"/>
          </a:p>
          <a:p>
            <a:pPr marL="179381" indent="-179381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1600" dirty="0"/>
          </a:p>
          <a:p>
            <a:pPr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</a:pPr>
            <a:endParaRPr lang="en-US" sz="1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5AB96F-0700-8F72-CFA6-36E78A9B1525}"/>
              </a:ext>
            </a:extLst>
          </p:cNvPr>
          <p:cNvSpPr txBox="1"/>
          <p:nvPr/>
        </p:nvSpPr>
        <p:spPr>
          <a:xfrm>
            <a:off x="711201" y="1955800"/>
            <a:ext cx="5408235" cy="48987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</a:pPr>
            <a:r>
              <a:rPr lang="en-US" sz="1200" i="1" dirty="0"/>
              <a:t>“Automatic design of gene regulatory mechanisms for spatial pattern formation” </a:t>
            </a:r>
            <a:br>
              <a:rPr lang="en-US" sz="2000" dirty="0"/>
            </a:b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5609573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Arrow: Down 15">
            <a:extLst>
              <a:ext uri="{FF2B5EF4-FFF2-40B4-BE49-F238E27FC236}">
                <a16:creationId xmlns:a16="http://schemas.microsoft.com/office/drawing/2014/main" id="{465BFB55-6AF0-2725-9A7F-D0A6E4C66C63}"/>
              </a:ext>
            </a:extLst>
          </p:cNvPr>
          <p:cNvSpPr/>
          <p:nvPr/>
        </p:nvSpPr>
        <p:spPr>
          <a:xfrm>
            <a:off x="6472258" y="940074"/>
            <a:ext cx="118533" cy="3747003"/>
          </a:xfrm>
          <a:prstGeom prst="downArrow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BF4074-7EDB-603F-52F2-5297EB0B0730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09.07.2024</a:t>
            </a:r>
            <a:endParaRPr 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8B3565-3CD5-7BC3-E364-55D47382F05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university of Stuttgart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51A202-06DB-303B-8F58-E337E87348E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7" name="Flowchart: Alternate Process 6">
            <a:extLst>
              <a:ext uri="{FF2B5EF4-FFF2-40B4-BE49-F238E27FC236}">
                <a16:creationId xmlns:a16="http://schemas.microsoft.com/office/drawing/2014/main" id="{707F46C6-52CC-CBB3-1F99-A4AD8A1966E0}"/>
              </a:ext>
            </a:extLst>
          </p:cNvPr>
          <p:cNvSpPr/>
          <p:nvPr/>
        </p:nvSpPr>
        <p:spPr>
          <a:xfrm>
            <a:off x="5804815" y="714930"/>
            <a:ext cx="1463040" cy="365760"/>
          </a:xfrm>
          <a:prstGeom prst="flowChartAlternateProcess">
            <a:avLst/>
          </a:prstGeom>
          <a:solidFill>
            <a:srgbClr val="FFC0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8" name="Flowchart: Alternate Process 7">
            <a:extLst>
              <a:ext uri="{FF2B5EF4-FFF2-40B4-BE49-F238E27FC236}">
                <a16:creationId xmlns:a16="http://schemas.microsoft.com/office/drawing/2014/main" id="{52D6D2CB-F6FA-7DAC-5416-2F38300FE560}"/>
              </a:ext>
            </a:extLst>
          </p:cNvPr>
          <p:cNvSpPr/>
          <p:nvPr/>
        </p:nvSpPr>
        <p:spPr>
          <a:xfrm>
            <a:off x="5804817" y="1474266"/>
            <a:ext cx="1463040" cy="365760"/>
          </a:xfrm>
          <a:prstGeom prst="flowChartAlternateProcess">
            <a:avLst/>
          </a:prstGeom>
          <a:solidFill>
            <a:srgbClr val="FFC0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9" name="Flowchart: Alternate Process 8">
            <a:extLst>
              <a:ext uri="{FF2B5EF4-FFF2-40B4-BE49-F238E27FC236}">
                <a16:creationId xmlns:a16="http://schemas.microsoft.com/office/drawing/2014/main" id="{34F39B65-D7B4-F169-2D95-BFB26FA86DF2}"/>
              </a:ext>
            </a:extLst>
          </p:cNvPr>
          <p:cNvSpPr/>
          <p:nvPr/>
        </p:nvSpPr>
        <p:spPr>
          <a:xfrm>
            <a:off x="5804818" y="1964387"/>
            <a:ext cx="1463040" cy="365760"/>
          </a:xfrm>
          <a:prstGeom prst="flowChartAlternateProcess">
            <a:avLst/>
          </a:prstGeom>
          <a:solidFill>
            <a:srgbClr val="FFC0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0" name="Flowchart: Alternate Process 9">
            <a:extLst>
              <a:ext uri="{FF2B5EF4-FFF2-40B4-BE49-F238E27FC236}">
                <a16:creationId xmlns:a16="http://schemas.microsoft.com/office/drawing/2014/main" id="{62BF9EFC-190F-42B5-8D61-242890AA3C61}"/>
              </a:ext>
            </a:extLst>
          </p:cNvPr>
          <p:cNvSpPr/>
          <p:nvPr/>
        </p:nvSpPr>
        <p:spPr>
          <a:xfrm>
            <a:off x="5804815" y="2454508"/>
            <a:ext cx="1463040" cy="365760"/>
          </a:xfrm>
          <a:prstGeom prst="flowChartAlternateProcess">
            <a:avLst/>
          </a:prstGeom>
          <a:solidFill>
            <a:srgbClr val="FFC0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1" name="Flowchart: Alternate Process 10">
            <a:extLst>
              <a:ext uri="{FF2B5EF4-FFF2-40B4-BE49-F238E27FC236}">
                <a16:creationId xmlns:a16="http://schemas.microsoft.com/office/drawing/2014/main" id="{BF783C33-5E48-24FA-95D9-C49E476323BA}"/>
              </a:ext>
            </a:extLst>
          </p:cNvPr>
          <p:cNvSpPr/>
          <p:nvPr/>
        </p:nvSpPr>
        <p:spPr>
          <a:xfrm>
            <a:off x="5800004" y="2954184"/>
            <a:ext cx="1463040" cy="365760"/>
          </a:xfrm>
          <a:prstGeom prst="flowChartAlternateProcess">
            <a:avLst/>
          </a:prstGeom>
          <a:solidFill>
            <a:srgbClr val="FFC0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2" name="Flowchart: Alternate Process 11">
            <a:extLst>
              <a:ext uri="{FF2B5EF4-FFF2-40B4-BE49-F238E27FC236}">
                <a16:creationId xmlns:a16="http://schemas.microsoft.com/office/drawing/2014/main" id="{A35673DA-E782-47AA-EC22-8C1036C45D9B}"/>
              </a:ext>
            </a:extLst>
          </p:cNvPr>
          <p:cNvSpPr/>
          <p:nvPr/>
        </p:nvSpPr>
        <p:spPr>
          <a:xfrm>
            <a:off x="5800004" y="3444305"/>
            <a:ext cx="1463040" cy="365760"/>
          </a:xfrm>
          <a:prstGeom prst="flowChartAlternateProcess">
            <a:avLst/>
          </a:prstGeom>
          <a:solidFill>
            <a:srgbClr val="FFC0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3" name="Flowchart: Alternate Process 12">
            <a:extLst>
              <a:ext uri="{FF2B5EF4-FFF2-40B4-BE49-F238E27FC236}">
                <a16:creationId xmlns:a16="http://schemas.microsoft.com/office/drawing/2014/main" id="{FE682E84-EC56-FE44-9655-345D83959484}"/>
              </a:ext>
            </a:extLst>
          </p:cNvPr>
          <p:cNvSpPr/>
          <p:nvPr/>
        </p:nvSpPr>
        <p:spPr>
          <a:xfrm>
            <a:off x="5800004" y="3943981"/>
            <a:ext cx="1463040" cy="365760"/>
          </a:xfrm>
          <a:prstGeom prst="flowChartAlternateProcess">
            <a:avLst/>
          </a:prstGeom>
          <a:solidFill>
            <a:srgbClr val="FFC0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4" name="Flowchart: Alternate Process 13">
            <a:extLst>
              <a:ext uri="{FF2B5EF4-FFF2-40B4-BE49-F238E27FC236}">
                <a16:creationId xmlns:a16="http://schemas.microsoft.com/office/drawing/2014/main" id="{9F05288F-A475-8A77-B4DA-E97937ABB5AD}"/>
              </a:ext>
            </a:extLst>
          </p:cNvPr>
          <p:cNvSpPr/>
          <p:nvPr/>
        </p:nvSpPr>
        <p:spPr>
          <a:xfrm>
            <a:off x="5800004" y="4701555"/>
            <a:ext cx="1463040" cy="365760"/>
          </a:xfrm>
          <a:prstGeom prst="flowChartAlternateProcess">
            <a:avLst/>
          </a:prstGeom>
          <a:solidFill>
            <a:srgbClr val="FFC0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7" name="Left Bracket 16">
            <a:extLst>
              <a:ext uri="{FF2B5EF4-FFF2-40B4-BE49-F238E27FC236}">
                <a16:creationId xmlns:a16="http://schemas.microsoft.com/office/drawing/2014/main" id="{84D2941A-AA3B-6531-22E4-2E17100C8A67}"/>
              </a:ext>
            </a:extLst>
          </p:cNvPr>
          <p:cNvSpPr/>
          <p:nvPr/>
        </p:nvSpPr>
        <p:spPr>
          <a:xfrm>
            <a:off x="5621868" y="1305834"/>
            <a:ext cx="863081" cy="3181499"/>
          </a:xfrm>
          <a:prstGeom prst="leftBracket">
            <a:avLst/>
          </a:prstGeom>
          <a:ln w="19050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lIns="91440" rtlCol="0" anchor="ctr"/>
          <a:lstStyle/>
          <a:p>
            <a:pPr algn="ctr"/>
            <a:endParaRPr lang="en-US" sz="2006"/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0F479EFF-36D1-1F8B-4725-F2E7F511C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525" y="273050"/>
            <a:ext cx="6838950" cy="277813"/>
          </a:xfrm>
        </p:spPr>
        <p:txBody>
          <a:bodyPr/>
          <a:lstStyle/>
          <a:p>
            <a:r>
              <a:rPr lang="de-DE" dirty="0"/>
              <a:t>Genetic </a:t>
            </a:r>
            <a:r>
              <a:rPr lang="de-DE" dirty="0" err="1"/>
              <a:t>Algorithms</a:t>
            </a:r>
            <a:r>
              <a:rPr lang="de-DE" dirty="0"/>
              <a:t> (GAs)</a:t>
            </a:r>
            <a:endParaRPr lang="en-US" dirty="0"/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90172FA9-367C-A887-8197-E2BB1730E26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90000" y="716406"/>
            <a:ext cx="6840000" cy="276225"/>
          </a:xfrm>
        </p:spPr>
        <p:txBody>
          <a:bodyPr/>
          <a:lstStyle/>
          <a:p>
            <a:r>
              <a:rPr lang="de-DE" b="1" dirty="0" err="1"/>
              <a:t>Introduction</a:t>
            </a:r>
            <a:endParaRPr lang="de-DE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E380855-84B3-A38A-0BB9-22CC3EB36226}"/>
              </a:ext>
            </a:extLst>
          </p:cNvPr>
          <p:cNvSpPr txBox="1"/>
          <p:nvPr/>
        </p:nvSpPr>
        <p:spPr>
          <a:xfrm>
            <a:off x="5989291" y="824892"/>
            <a:ext cx="1202267" cy="4929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</a:pPr>
            <a:r>
              <a:rPr lang="en-US" altLang="en-US" sz="800" b="1" dirty="0"/>
              <a:t>Population Initialization </a:t>
            </a:r>
          </a:p>
          <a:p>
            <a:pPr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</a:pPr>
            <a:endParaRPr lang="en-US" sz="16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E2A6D50-7712-287B-4957-9828F1466B32}"/>
              </a:ext>
            </a:extLst>
          </p:cNvPr>
          <p:cNvSpPr txBox="1"/>
          <p:nvPr/>
        </p:nvSpPr>
        <p:spPr>
          <a:xfrm>
            <a:off x="6258211" y="1583993"/>
            <a:ext cx="559319" cy="4929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</a:pPr>
            <a:r>
              <a:rPr lang="de-DE" sz="800" b="1" dirty="0"/>
              <a:t>Simulation</a:t>
            </a:r>
            <a:endParaRPr lang="en-US" sz="800" b="1" dirty="0"/>
          </a:p>
          <a:p>
            <a:pPr marL="179381" indent="-179381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9A250D3-393D-E7FD-1EC9-FD287A6A4E92}"/>
              </a:ext>
            </a:extLst>
          </p:cNvPr>
          <p:cNvSpPr txBox="1"/>
          <p:nvPr/>
        </p:nvSpPr>
        <p:spPr>
          <a:xfrm>
            <a:off x="6053407" y="2062695"/>
            <a:ext cx="2294467" cy="4929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</a:pPr>
            <a:r>
              <a:rPr lang="en-US" altLang="en-US" sz="800" b="1" dirty="0">
                <a:latin typeface="Arial Unicode MS"/>
              </a:rPr>
              <a:t>Fitness Computation</a:t>
            </a:r>
            <a:r>
              <a:rPr lang="en-US" altLang="en-US" sz="800" b="1" dirty="0"/>
              <a:t> </a:t>
            </a:r>
            <a:endParaRPr lang="en-US" altLang="en-US" sz="800" b="1" dirty="0">
              <a:latin typeface="Arial" panose="020B0604020202020204" pitchFamily="34" charset="0"/>
            </a:endParaRPr>
          </a:p>
          <a:p>
            <a:pPr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</a:pPr>
            <a:endParaRPr lang="en-US" sz="16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0F33D0F-6A74-A5F8-72E6-AA31E9AC5D37}"/>
              </a:ext>
            </a:extLst>
          </p:cNvPr>
          <p:cNvSpPr txBox="1"/>
          <p:nvPr/>
        </p:nvSpPr>
        <p:spPr>
          <a:xfrm>
            <a:off x="5989291" y="2568605"/>
            <a:ext cx="2548467" cy="4929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</a:pPr>
            <a:r>
              <a:rPr lang="en-US" altLang="en-US" sz="800" b="1" dirty="0">
                <a:latin typeface="Arial Unicode MS"/>
              </a:rPr>
              <a:t>Selection of Survivors</a:t>
            </a:r>
            <a:r>
              <a:rPr lang="en-US" altLang="en-US" sz="800" b="1" dirty="0"/>
              <a:t> </a:t>
            </a:r>
            <a:endParaRPr lang="en-US" altLang="en-US" sz="800" b="1" dirty="0">
              <a:latin typeface="Arial" panose="020B0604020202020204" pitchFamily="34" charset="0"/>
            </a:endParaRPr>
          </a:p>
          <a:p>
            <a:pPr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</a:pPr>
            <a:endParaRPr lang="en-US" sz="16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25FDF13-180E-88F1-955C-33008A5275AA}"/>
              </a:ext>
            </a:extLst>
          </p:cNvPr>
          <p:cNvSpPr txBox="1"/>
          <p:nvPr/>
        </p:nvSpPr>
        <p:spPr>
          <a:xfrm>
            <a:off x="5865039" y="3066969"/>
            <a:ext cx="2873923" cy="468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1436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800" b="1" dirty="0">
                <a:latin typeface="Arial Unicode MS"/>
              </a:rPr>
              <a:t>Recombination (Crossover)</a:t>
            </a:r>
            <a:r>
              <a:rPr lang="en-US" altLang="en-US" sz="800" b="1" dirty="0"/>
              <a:t> </a:t>
            </a:r>
            <a:endParaRPr lang="en-US" altLang="en-US" sz="800" b="1" dirty="0">
              <a:latin typeface="Arial" panose="020B0604020202020204" pitchFamily="34" charset="0"/>
            </a:endParaRPr>
          </a:p>
          <a:p>
            <a:pPr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</a:pPr>
            <a:endParaRPr lang="en-US" sz="16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83E5F18-AE5E-85B5-44E1-0615865F4DA8}"/>
              </a:ext>
            </a:extLst>
          </p:cNvPr>
          <p:cNvSpPr txBox="1"/>
          <p:nvPr/>
        </p:nvSpPr>
        <p:spPr>
          <a:xfrm>
            <a:off x="6340281" y="3555968"/>
            <a:ext cx="1481667" cy="13413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</a:pPr>
            <a:r>
              <a:rPr lang="en-US" altLang="en-US" sz="800" b="1" dirty="0">
                <a:latin typeface="Arial Unicode MS"/>
              </a:rPr>
              <a:t>Mutation</a:t>
            </a:r>
            <a:endParaRPr lang="en-US" sz="800" b="1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A408BF2-3E14-8B2E-5C3C-B9E889792A20}"/>
              </a:ext>
            </a:extLst>
          </p:cNvPr>
          <p:cNvSpPr txBox="1"/>
          <p:nvPr/>
        </p:nvSpPr>
        <p:spPr>
          <a:xfrm>
            <a:off x="6115036" y="4058045"/>
            <a:ext cx="2506500" cy="4929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</a:pPr>
            <a:r>
              <a:rPr lang="de-DE" sz="800" b="1" dirty="0"/>
              <a:t>Update Population</a:t>
            </a:r>
            <a:endParaRPr lang="en-US" sz="800" b="1" dirty="0"/>
          </a:p>
          <a:p>
            <a:pPr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</a:pPr>
            <a:endParaRPr lang="en-US" sz="16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4B92B77-5AF2-C0DE-FDB2-0E72A509E3A7}"/>
              </a:ext>
            </a:extLst>
          </p:cNvPr>
          <p:cNvSpPr txBox="1"/>
          <p:nvPr/>
        </p:nvSpPr>
        <p:spPr>
          <a:xfrm>
            <a:off x="5989290" y="4820994"/>
            <a:ext cx="3175000" cy="468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DE" sz="800" b="1" dirty="0"/>
              <a:t>Return </a:t>
            </a:r>
            <a:r>
              <a:rPr lang="de-DE" sz="800" b="1" dirty="0" err="1"/>
              <a:t>the</a:t>
            </a:r>
            <a:r>
              <a:rPr lang="de-DE" sz="800" b="1" dirty="0"/>
              <a:t> Best </a:t>
            </a:r>
            <a:r>
              <a:rPr lang="de-DE" sz="800" b="1" dirty="0" err="1"/>
              <a:t>Result</a:t>
            </a:r>
            <a:r>
              <a:rPr lang="de-DE" sz="800" b="1" dirty="0"/>
              <a:t>/s</a:t>
            </a:r>
            <a:endParaRPr lang="en-US" sz="800" b="1" dirty="0"/>
          </a:p>
          <a:p>
            <a:pPr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</a:pPr>
            <a:endParaRPr lang="en-US" sz="16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EE65E3F-A0C4-1FDD-6782-766497373955}"/>
              </a:ext>
            </a:extLst>
          </p:cNvPr>
          <p:cNvSpPr txBox="1"/>
          <p:nvPr/>
        </p:nvSpPr>
        <p:spPr>
          <a:xfrm>
            <a:off x="4267179" y="5653963"/>
            <a:ext cx="3982063" cy="6376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</a:pPr>
            <a:br>
              <a:rPr lang="en-US" sz="2000" dirty="0"/>
            </a:br>
            <a:endParaRPr lang="en-US" sz="16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F97B78B-0D31-306E-3916-2F003856E511}"/>
              </a:ext>
            </a:extLst>
          </p:cNvPr>
          <p:cNvSpPr txBox="1"/>
          <p:nvPr/>
        </p:nvSpPr>
        <p:spPr>
          <a:xfrm>
            <a:off x="419429" y="1323361"/>
            <a:ext cx="4986669" cy="44294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886" indent="-342886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mimic the natural selection process to find optimal solutions</a:t>
            </a:r>
          </a:p>
          <a:p>
            <a:pPr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</a:pPr>
            <a:endParaRPr lang="en-US" sz="1600" dirty="0"/>
          </a:p>
          <a:p>
            <a:pPr marL="342886" indent="-342886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Pioneered by John Holland’s work(1970s)</a:t>
            </a:r>
          </a:p>
          <a:p>
            <a:pPr marL="342886" indent="-342886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1600" dirty="0"/>
          </a:p>
          <a:p>
            <a:pPr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</a:pPr>
            <a:endParaRPr lang="en-US" sz="1600" dirty="0"/>
          </a:p>
          <a:p>
            <a:pPr marL="342886" indent="-342886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represent potential solutions as chromosomes</a:t>
            </a:r>
          </a:p>
          <a:p>
            <a:pPr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</a:pPr>
            <a:endParaRPr lang="en-US" sz="1600" dirty="0"/>
          </a:p>
          <a:p>
            <a:pPr marL="342886" indent="-342886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evolve populations towards better solutions by applying genetic operators like recombination and mutation</a:t>
            </a:r>
            <a:br>
              <a:rPr lang="en-US" sz="1600" dirty="0"/>
            </a:br>
            <a:endParaRPr lang="en-US" sz="1600" dirty="0"/>
          </a:p>
          <a:p>
            <a:pPr marL="179381" indent="-179381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9A8F2AB-4EC5-ECD3-6A36-04C92F68944C}"/>
              </a:ext>
            </a:extLst>
          </p:cNvPr>
          <p:cNvSpPr txBox="1"/>
          <p:nvPr/>
        </p:nvSpPr>
        <p:spPr>
          <a:xfrm>
            <a:off x="772952" y="2729186"/>
            <a:ext cx="5268097" cy="5367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</a:pPr>
            <a:r>
              <a:rPr lang="en-US" sz="1400" dirty="0"/>
              <a:t>"Adaptation in Natural and Artificial Systems"</a:t>
            </a:r>
            <a:endParaRPr lang="en-US" sz="1200" dirty="0"/>
          </a:p>
          <a:p>
            <a:pPr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</a:pPr>
            <a:r>
              <a:rPr lang="en-US" sz="1200" dirty="0"/>
              <a:t>A. </a:t>
            </a:r>
            <a:r>
              <a:rPr lang="en-US" sz="1200" dirty="0" err="1"/>
              <a:t>Lambora</a:t>
            </a:r>
            <a:r>
              <a:rPr lang="en-US" sz="1200" dirty="0"/>
              <a:t> et al., 2019 </a:t>
            </a:r>
          </a:p>
        </p:txBody>
      </p:sp>
    </p:spTree>
    <p:extLst>
      <p:ext uri="{BB962C8B-B14F-4D97-AF65-F5344CB8AC3E}">
        <p14:creationId xmlns:p14="http://schemas.microsoft.com/office/powerpoint/2010/main" val="3244482262"/>
      </p:ext>
    </p:extLst>
  </p:cSld>
  <p:clrMapOvr>
    <a:masterClrMapping/>
  </p:clrMapOvr>
</p:sld>
</file>

<file path=ppt/theme/theme1.xml><?xml version="1.0" encoding="utf-8"?>
<a:theme xmlns:a="http://schemas.openxmlformats.org/drawingml/2006/main" name="Uni-Stuttgart">
  <a:themeElements>
    <a:clrScheme name="UNI COLOUR">
      <a:dk1>
        <a:srgbClr val="3E444C"/>
      </a:dk1>
      <a:lt1>
        <a:sysClr val="window" lastClr="FFFFFF"/>
      </a:lt1>
      <a:dk2>
        <a:srgbClr val="000000"/>
      </a:dk2>
      <a:lt2>
        <a:srgbClr val="9F9998"/>
      </a:lt2>
      <a:accent1>
        <a:srgbClr val="00BEFF"/>
      </a:accent1>
      <a:accent2>
        <a:srgbClr val="00519E"/>
      </a:accent2>
      <a:accent3>
        <a:srgbClr val="3E444C"/>
      </a:accent3>
      <a:accent4>
        <a:srgbClr val="7DC6EA"/>
      </a:accent4>
      <a:accent5>
        <a:srgbClr val="9F9998"/>
      </a:accent5>
      <a:accent6>
        <a:srgbClr val="FFD500"/>
      </a:accent6>
      <a:hlink>
        <a:srgbClr val="00BEFF"/>
      </a:hlink>
      <a:folHlink>
        <a:srgbClr val="3E444C"/>
      </a:folHlink>
    </a:clrScheme>
    <a:fontScheme name="Universitaet_Stuttgart_Fon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sz="1600"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marL="179388" indent="-179388">
          <a:lnSpc>
            <a:spcPct val="120000"/>
          </a:lnSpc>
          <a:spcBef>
            <a:spcPts val="625"/>
          </a:spcBef>
          <a:buClr>
            <a:schemeClr val="accent1"/>
          </a:buClr>
          <a:buFont typeface="Arial" panose="020B0604020202020204" pitchFamily="34" charset="0"/>
          <a:buChar char="•"/>
          <a:defRPr sz="16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Uni Master D_4zu3 Institute.pptx" id="{6D8385CB-4C80-44F7-9EEB-B1ABB9AEE3DE}" vid="{86874F3B-89F2-413F-BFDA-73C6E5869287}"/>
    </a:ext>
  </a:extLst>
</a:theme>
</file>

<file path=ppt/theme/theme2.xml><?xml version="1.0" encoding="utf-8"?>
<a:theme xmlns:a="http://schemas.openxmlformats.org/drawingml/2006/main" name="Office Theme">
  <a:themeElements>
    <a:clrScheme name="Universität Stuttgart Version 2">
      <a:dk1>
        <a:srgbClr val="323232"/>
      </a:dk1>
      <a:lt1>
        <a:sysClr val="window" lastClr="FFFFFF"/>
      </a:lt1>
      <a:dk2>
        <a:srgbClr val="000000"/>
      </a:dk2>
      <a:lt2>
        <a:srgbClr val="9F9998"/>
      </a:lt2>
      <a:accent1>
        <a:srgbClr val="00BEFF"/>
      </a:accent1>
      <a:accent2>
        <a:srgbClr val="004191"/>
      </a:accent2>
      <a:accent3>
        <a:srgbClr val="323232"/>
      </a:accent3>
      <a:accent4>
        <a:srgbClr val="7DC6EA"/>
      </a:accent4>
      <a:accent5>
        <a:srgbClr val="9F9998"/>
      </a:accent5>
      <a:accent6>
        <a:srgbClr val="FFD500"/>
      </a:accent6>
      <a:hlink>
        <a:srgbClr val="00BEFF"/>
      </a:hlink>
      <a:folHlink>
        <a:srgbClr val="524D4D"/>
      </a:folHlink>
    </a:clrScheme>
    <a:fontScheme name="Universität Stuttgar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Universität Stuttgart Version 2">
      <a:dk1>
        <a:srgbClr val="323232"/>
      </a:dk1>
      <a:lt1>
        <a:sysClr val="window" lastClr="FFFFFF"/>
      </a:lt1>
      <a:dk2>
        <a:srgbClr val="000000"/>
      </a:dk2>
      <a:lt2>
        <a:srgbClr val="9F9998"/>
      </a:lt2>
      <a:accent1>
        <a:srgbClr val="00BEFF"/>
      </a:accent1>
      <a:accent2>
        <a:srgbClr val="004191"/>
      </a:accent2>
      <a:accent3>
        <a:srgbClr val="323232"/>
      </a:accent3>
      <a:accent4>
        <a:srgbClr val="7DC6EA"/>
      </a:accent4>
      <a:accent5>
        <a:srgbClr val="9F9998"/>
      </a:accent5>
      <a:accent6>
        <a:srgbClr val="FFD500"/>
      </a:accent6>
      <a:hlink>
        <a:srgbClr val="00BEFF"/>
      </a:hlink>
      <a:folHlink>
        <a:srgbClr val="524D4D"/>
      </a:folHlink>
    </a:clrScheme>
    <a:fontScheme name="Universität Stuttgar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Uni Master D_4zu3 Institute</Template>
  <TotalTime>1626</TotalTime>
  <Words>4351</Words>
  <Application>Microsoft Office PowerPoint</Application>
  <PresentationFormat>Custom</PresentationFormat>
  <Paragraphs>541</Paragraphs>
  <Slides>33</Slides>
  <Notes>23</Notes>
  <HiddenSlides>0</HiddenSlides>
  <MMClips>4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7" baseType="lpstr">
      <vt:lpstr>Arial</vt:lpstr>
      <vt:lpstr>Arial Unicode MS</vt:lpstr>
      <vt:lpstr>JetBrains Mono</vt:lpstr>
      <vt:lpstr>Uni-Stuttgart</vt:lpstr>
      <vt:lpstr>PowerPoint Presentation</vt:lpstr>
      <vt:lpstr>Synthetic morphogen systems</vt:lpstr>
      <vt:lpstr>Computational model</vt:lpstr>
      <vt:lpstr>Protein Secretion Patterns</vt:lpstr>
      <vt:lpstr>Diffusion Patterns</vt:lpstr>
      <vt:lpstr>Simulation Results</vt:lpstr>
      <vt:lpstr>PowerPoint Presentation</vt:lpstr>
      <vt:lpstr>Genetic Algorithms for Pattern Formation</vt:lpstr>
      <vt:lpstr>Genetic Algorithms (GAs)</vt:lpstr>
      <vt:lpstr>Genetic Algorithms</vt:lpstr>
      <vt:lpstr>Genetic Algorithms</vt:lpstr>
      <vt:lpstr>Genetic Algorithms</vt:lpstr>
      <vt:lpstr>Genetic Algorithms</vt:lpstr>
      <vt:lpstr>Genetic Algorithms</vt:lpstr>
      <vt:lpstr>Genetic Algorithms</vt:lpstr>
      <vt:lpstr>Genetic Algorithms</vt:lpstr>
      <vt:lpstr>Testing Genetic Algorithm on a Two-Species System</vt:lpstr>
      <vt:lpstr>PowerPoint Presentation</vt:lpstr>
      <vt:lpstr>PowerPoint Presentation</vt:lpstr>
      <vt:lpstr>Challenges and Solutions</vt:lpstr>
      <vt:lpstr>Outlook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loqman samani</dc:creator>
  <cp:lastModifiedBy>loqman samani</cp:lastModifiedBy>
  <cp:revision>13</cp:revision>
  <dcterms:created xsi:type="dcterms:W3CDTF">2024-07-01T06:37:10Z</dcterms:created>
  <dcterms:modified xsi:type="dcterms:W3CDTF">2024-07-08T13:54:24Z</dcterms:modified>
</cp:coreProperties>
</file>